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14612" y="4168015"/>
            <a:ext cx="16558260" cy="288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7333" y="103296"/>
            <a:ext cx="18769433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9682" y="2484908"/>
            <a:ext cx="18950305" cy="7052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2.png"/><Relationship Id="rId7" Type="http://schemas.openxmlformats.org/officeDocument/2006/relationships/image" Target="../media/image2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33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://www.github.com/mrdbourke/pytorch-deep-learning/discussions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2.png"/><Relationship Id="rId7" Type="http://schemas.openxmlformats.org/officeDocument/2006/relationships/image" Target="../media/image2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46.png"/><Relationship Id="rId5" Type="http://schemas.openxmlformats.org/officeDocument/2006/relationships/image" Target="../media/image30.png"/><Relationship Id="rId10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jpg"/><Relationship Id="rId7" Type="http://schemas.openxmlformats.org/officeDocument/2006/relationships/image" Target="../media/image4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8.jpg"/><Relationship Id="rId7" Type="http://schemas.openxmlformats.org/officeDocument/2006/relationships/image" Target="../media/image47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jpg"/><Relationship Id="rId7" Type="http://schemas.openxmlformats.org/officeDocument/2006/relationships/image" Target="../media/image5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6.png"/><Relationship Id="rId7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12" Type="http://schemas.openxmlformats.org/officeDocument/2006/relationships/image" Target="../media/image6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60.png"/><Relationship Id="rId5" Type="http://schemas.openxmlformats.org/officeDocument/2006/relationships/image" Target="../media/image9.jpg"/><Relationship Id="rId10" Type="http://schemas.openxmlformats.org/officeDocument/2006/relationships/image" Target="../media/image59.png"/><Relationship Id="rId4" Type="http://schemas.openxmlformats.org/officeDocument/2006/relationships/image" Target="../media/image8.jp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jpg"/><Relationship Id="rId18" Type="http://schemas.openxmlformats.org/officeDocument/2006/relationships/image" Target="../media/image73.jpg"/><Relationship Id="rId3" Type="http://schemas.openxmlformats.org/officeDocument/2006/relationships/image" Target="../media/image8.jpg"/><Relationship Id="rId7" Type="http://schemas.openxmlformats.org/officeDocument/2006/relationships/image" Target="../media/image47.png"/><Relationship Id="rId12" Type="http://schemas.openxmlformats.org/officeDocument/2006/relationships/image" Target="../media/image67.jpg"/><Relationship Id="rId17" Type="http://schemas.openxmlformats.org/officeDocument/2006/relationships/image" Target="../media/image72.jpg"/><Relationship Id="rId2" Type="http://schemas.openxmlformats.org/officeDocument/2006/relationships/image" Target="../media/image7.jpg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6.jpg"/><Relationship Id="rId5" Type="http://schemas.openxmlformats.org/officeDocument/2006/relationships/image" Target="../media/image10.png"/><Relationship Id="rId15" Type="http://schemas.openxmlformats.org/officeDocument/2006/relationships/image" Target="../media/image70.jpg"/><Relationship Id="rId10" Type="http://schemas.openxmlformats.org/officeDocument/2006/relationships/image" Target="../media/image65.jpg"/><Relationship Id="rId19" Type="http://schemas.openxmlformats.org/officeDocument/2006/relationships/image" Target="../media/image74.png"/><Relationship Id="rId4" Type="http://schemas.openxmlformats.org/officeDocument/2006/relationships/image" Target="../media/image9.jpg"/><Relationship Id="rId9" Type="http://schemas.openxmlformats.org/officeDocument/2006/relationships/image" Target="../media/image64.jpg"/><Relationship Id="rId14" Type="http://schemas.openxmlformats.org/officeDocument/2006/relationships/image" Target="../media/image6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2293" y="3331105"/>
            <a:ext cx="12489815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spc="-385" dirty="0"/>
              <a:t>Model</a:t>
            </a:r>
            <a:r>
              <a:rPr sz="8900" spc="-950" dirty="0"/>
              <a:t> </a:t>
            </a:r>
            <a:r>
              <a:rPr sz="8900" spc="-215" dirty="0"/>
              <a:t>Deployment</a:t>
            </a:r>
            <a:r>
              <a:rPr sz="8900" spc="-950" dirty="0"/>
              <a:t> </a:t>
            </a:r>
            <a:r>
              <a:rPr sz="8900" spc="185" dirty="0"/>
              <a:t>with</a:t>
            </a:r>
            <a:endParaRPr sz="8900"/>
          </a:p>
        </p:txBody>
      </p:sp>
      <p:grpSp>
        <p:nvGrpSpPr>
          <p:cNvPr id="3" name="object 3"/>
          <p:cNvGrpSpPr/>
          <p:nvPr/>
        </p:nvGrpSpPr>
        <p:grpSpPr>
          <a:xfrm>
            <a:off x="5323716" y="5849625"/>
            <a:ext cx="9457055" cy="2876550"/>
            <a:chOff x="5323716" y="5849625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323716" y="5849625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7"/>
                  </a:lnTo>
                  <a:lnTo>
                    <a:pt x="193837" y="23007"/>
                  </a:lnTo>
                  <a:lnTo>
                    <a:pt x="148329" y="44261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2"/>
                  </a:lnTo>
                  <a:lnTo>
                    <a:pt x="0" y="2471007"/>
                  </a:lnTo>
                  <a:lnTo>
                    <a:pt x="745" y="2527008"/>
                  </a:lnTo>
                  <a:lnTo>
                    <a:pt x="2769" y="2575354"/>
                  </a:lnTo>
                  <a:lnTo>
                    <a:pt x="6710" y="2616813"/>
                  </a:lnTo>
                  <a:lnTo>
                    <a:pt x="22900" y="2682125"/>
                  </a:lnTo>
                  <a:lnTo>
                    <a:pt x="44154" y="2727633"/>
                  </a:lnTo>
                  <a:lnTo>
                    <a:pt x="72681" y="2768287"/>
                  </a:lnTo>
                  <a:lnTo>
                    <a:pt x="107675" y="2803281"/>
                  </a:lnTo>
                  <a:lnTo>
                    <a:pt x="148329" y="2831808"/>
                  </a:lnTo>
                  <a:lnTo>
                    <a:pt x="193837" y="2853062"/>
                  </a:lnTo>
                  <a:lnTo>
                    <a:pt x="259149" y="2869252"/>
                  </a:lnTo>
                  <a:lnTo>
                    <a:pt x="300607" y="2873193"/>
                  </a:lnTo>
                  <a:lnTo>
                    <a:pt x="348954" y="2875217"/>
                  </a:lnTo>
                  <a:lnTo>
                    <a:pt x="404954" y="2875962"/>
                  </a:lnTo>
                  <a:lnTo>
                    <a:pt x="469374" y="2876069"/>
                  </a:lnTo>
                  <a:lnTo>
                    <a:pt x="8987293" y="2876069"/>
                  </a:lnTo>
                  <a:lnTo>
                    <a:pt x="9051711" y="2875962"/>
                  </a:lnTo>
                  <a:lnTo>
                    <a:pt x="9107712" y="2875217"/>
                  </a:lnTo>
                  <a:lnTo>
                    <a:pt x="9156060" y="2873193"/>
                  </a:lnTo>
                  <a:lnTo>
                    <a:pt x="9197519" y="2869252"/>
                  </a:lnTo>
                  <a:lnTo>
                    <a:pt x="9262834" y="2853062"/>
                  </a:lnTo>
                  <a:lnTo>
                    <a:pt x="9308341" y="2831808"/>
                  </a:lnTo>
                  <a:lnTo>
                    <a:pt x="9348994" y="2803281"/>
                  </a:lnTo>
                  <a:lnTo>
                    <a:pt x="9383987" y="2768287"/>
                  </a:lnTo>
                  <a:lnTo>
                    <a:pt x="9412515" y="2727633"/>
                  </a:lnTo>
                  <a:lnTo>
                    <a:pt x="9433771" y="2682125"/>
                  </a:lnTo>
                  <a:lnTo>
                    <a:pt x="9449960" y="2616813"/>
                  </a:lnTo>
                  <a:lnTo>
                    <a:pt x="9453900" y="2575354"/>
                  </a:lnTo>
                  <a:lnTo>
                    <a:pt x="9455924" y="2527008"/>
                  </a:lnTo>
                  <a:lnTo>
                    <a:pt x="9456669" y="2471007"/>
                  </a:lnTo>
                  <a:lnTo>
                    <a:pt x="9456669" y="405062"/>
                  </a:lnTo>
                  <a:lnTo>
                    <a:pt x="9455924" y="349061"/>
                  </a:lnTo>
                  <a:lnTo>
                    <a:pt x="9453900" y="300714"/>
                  </a:lnTo>
                  <a:lnTo>
                    <a:pt x="9449960" y="259256"/>
                  </a:lnTo>
                  <a:lnTo>
                    <a:pt x="9433771" y="193943"/>
                  </a:lnTo>
                  <a:lnTo>
                    <a:pt x="9412515" y="148436"/>
                  </a:lnTo>
                  <a:lnTo>
                    <a:pt x="9383987" y="107782"/>
                  </a:lnTo>
                  <a:lnTo>
                    <a:pt x="9348994" y="72788"/>
                  </a:lnTo>
                  <a:lnTo>
                    <a:pt x="9308341" y="44261"/>
                  </a:lnTo>
                  <a:lnTo>
                    <a:pt x="9262834" y="23007"/>
                  </a:lnTo>
                  <a:lnTo>
                    <a:pt x="9197519" y="6817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6295638"/>
              <a:ext cx="9100132" cy="22464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21060000">
            <a:off x="1699195" y="3106556"/>
            <a:ext cx="4285371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54"/>
              </a:lnSpc>
            </a:pPr>
            <a:r>
              <a:rPr sz="4100" b="1" spc="-165" dirty="0">
                <a:solidFill>
                  <a:srgbClr val="16E7CF"/>
                </a:solidFill>
                <a:latin typeface="Gill Sans MT"/>
                <a:cs typeface="Gill Sans MT"/>
              </a:rPr>
              <a:t>Milestone</a:t>
            </a:r>
            <a:r>
              <a:rPr sz="4100" b="1" spc="-80" dirty="0">
                <a:solidFill>
                  <a:srgbClr val="16E7CF"/>
                </a:solidFill>
                <a:latin typeface="Gill Sans MT"/>
                <a:cs typeface="Gill Sans MT"/>
              </a:rPr>
              <a:t> </a:t>
            </a:r>
            <a:r>
              <a:rPr sz="4100" b="1" spc="-365" dirty="0">
                <a:solidFill>
                  <a:srgbClr val="16E7CF"/>
                </a:solidFill>
                <a:latin typeface="Gill Sans MT"/>
                <a:cs typeface="Gill Sans MT"/>
              </a:rPr>
              <a:t>Project</a:t>
            </a:r>
            <a:r>
              <a:rPr sz="4100" b="1" spc="-80" dirty="0">
                <a:solidFill>
                  <a:srgbClr val="16E7CF"/>
                </a:solidFill>
                <a:latin typeface="Gill Sans MT"/>
                <a:cs typeface="Gill Sans MT"/>
              </a:rPr>
              <a:t> </a:t>
            </a:r>
            <a:r>
              <a:rPr sz="4100" b="1" spc="150" dirty="0">
                <a:solidFill>
                  <a:srgbClr val="16E7CF"/>
                </a:solidFill>
                <a:latin typeface="Gill Sans MT"/>
                <a:cs typeface="Gill Sans MT"/>
              </a:rPr>
              <a:t>3</a:t>
            </a:r>
            <a:endParaRPr sz="41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0128" y="3713674"/>
            <a:ext cx="13739494" cy="4772660"/>
            <a:chOff x="360128" y="3713674"/>
            <a:chExt cx="13739494" cy="4772660"/>
          </a:xfrm>
        </p:grpSpPr>
        <p:sp>
          <p:nvSpPr>
            <p:cNvPr id="3" name="object 3"/>
            <p:cNvSpPr/>
            <p:nvPr/>
          </p:nvSpPr>
          <p:spPr>
            <a:xfrm>
              <a:off x="360128" y="3713674"/>
              <a:ext cx="13739494" cy="4772660"/>
            </a:xfrm>
            <a:custGeom>
              <a:avLst/>
              <a:gdLst/>
              <a:ahLst/>
              <a:cxnLst/>
              <a:rect l="l" t="t" r="r" b="b"/>
              <a:pathLst>
                <a:path w="13739494" h="4772659">
                  <a:moveTo>
                    <a:pt x="12644711" y="0"/>
                  </a:moveTo>
                  <a:lnTo>
                    <a:pt x="1094243" y="0"/>
                  </a:lnTo>
                  <a:lnTo>
                    <a:pt x="832442" y="1562"/>
                  </a:lnTo>
                  <a:lnTo>
                    <a:pt x="777077" y="3050"/>
                  </a:lnTo>
                  <a:lnTo>
                    <a:pt x="725395" y="5272"/>
                  </a:lnTo>
                  <a:lnTo>
                    <a:pt x="677221" y="8371"/>
                  </a:lnTo>
                  <a:lnTo>
                    <a:pt x="632380" y="12496"/>
                  </a:lnTo>
                  <a:lnTo>
                    <a:pt x="590695" y="17793"/>
                  </a:lnTo>
                  <a:lnTo>
                    <a:pt x="551992" y="24407"/>
                  </a:lnTo>
                  <a:lnTo>
                    <a:pt x="482829" y="42176"/>
                  </a:lnTo>
                  <a:lnTo>
                    <a:pt x="406569" y="72084"/>
                  </a:lnTo>
                  <a:lnTo>
                    <a:pt x="362893" y="93678"/>
                  </a:lnTo>
                  <a:lnTo>
                    <a:pt x="321127" y="118270"/>
                  </a:lnTo>
                  <a:lnTo>
                    <a:pt x="281406" y="145723"/>
                  </a:lnTo>
                  <a:lnTo>
                    <a:pt x="243867" y="175901"/>
                  </a:lnTo>
                  <a:lnTo>
                    <a:pt x="208645" y="208669"/>
                  </a:lnTo>
                  <a:lnTo>
                    <a:pt x="175877" y="243891"/>
                  </a:lnTo>
                  <a:lnTo>
                    <a:pt x="145699" y="281430"/>
                  </a:lnTo>
                  <a:lnTo>
                    <a:pt x="118245" y="321151"/>
                  </a:lnTo>
                  <a:lnTo>
                    <a:pt x="93654" y="362917"/>
                  </a:lnTo>
                  <a:lnTo>
                    <a:pt x="72060" y="406594"/>
                  </a:lnTo>
                  <a:lnTo>
                    <a:pt x="53599" y="452043"/>
                  </a:lnTo>
                  <a:lnTo>
                    <a:pt x="32462" y="516119"/>
                  </a:lnTo>
                  <a:lnTo>
                    <a:pt x="17768" y="590719"/>
                  </a:lnTo>
                  <a:lnTo>
                    <a:pt x="12472" y="632404"/>
                  </a:lnTo>
                  <a:lnTo>
                    <a:pt x="8347" y="677245"/>
                  </a:lnTo>
                  <a:lnTo>
                    <a:pt x="5247" y="725419"/>
                  </a:lnTo>
                  <a:lnTo>
                    <a:pt x="3026" y="777101"/>
                  </a:lnTo>
                  <a:lnTo>
                    <a:pt x="1537" y="832466"/>
                  </a:lnTo>
                  <a:lnTo>
                    <a:pt x="634" y="891690"/>
                  </a:lnTo>
                  <a:lnTo>
                    <a:pt x="170" y="954948"/>
                  </a:lnTo>
                  <a:lnTo>
                    <a:pt x="0" y="1022415"/>
                  </a:lnTo>
                  <a:lnTo>
                    <a:pt x="0" y="3749799"/>
                  </a:lnTo>
                  <a:lnTo>
                    <a:pt x="170" y="3817267"/>
                  </a:lnTo>
                  <a:lnTo>
                    <a:pt x="634" y="3880524"/>
                  </a:lnTo>
                  <a:lnTo>
                    <a:pt x="1537" y="3939748"/>
                  </a:lnTo>
                  <a:lnTo>
                    <a:pt x="3026" y="3995114"/>
                  </a:lnTo>
                  <a:lnTo>
                    <a:pt x="5247" y="4046795"/>
                  </a:lnTo>
                  <a:lnTo>
                    <a:pt x="8347" y="4094970"/>
                  </a:lnTo>
                  <a:lnTo>
                    <a:pt x="12472" y="4139811"/>
                  </a:lnTo>
                  <a:lnTo>
                    <a:pt x="17768" y="4181496"/>
                  </a:lnTo>
                  <a:lnTo>
                    <a:pt x="24383" y="4220199"/>
                  </a:lnTo>
                  <a:lnTo>
                    <a:pt x="42152" y="4289361"/>
                  </a:lnTo>
                  <a:lnTo>
                    <a:pt x="72060" y="4365621"/>
                  </a:lnTo>
                  <a:lnTo>
                    <a:pt x="93654" y="4409297"/>
                  </a:lnTo>
                  <a:lnTo>
                    <a:pt x="118245" y="4451064"/>
                  </a:lnTo>
                  <a:lnTo>
                    <a:pt x="145699" y="4490785"/>
                  </a:lnTo>
                  <a:lnTo>
                    <a:pt x="175877" y="4528324"/>
                  </a:lnTo>
                  <a:lnTo>
                    <a:pt x="208645" y="4563546"/>
                  </a:lnTo>
                  <a:lnTo>
                    <a:pt x="243867" y="4596314"/>
                  </a:lnTo>
                  <a:lnTo>
                    <a:pt x="281406" y="4626492"/>
                  </a:lnTo>
                  <a:lnTo>
                    <a:pt x="321127" y="4653945"/>
                  </a:lnTo>
                  <a:lnTo>
                    <a:pt x="362893" y="4678537"/>
                  </a:lnTo>
                  <a:lnTo>
                    <a:pt x="406569" y="4700131"/>
                  </a:lnTo>
                  <a:lnTo>
                    <a:pt x="452019" y="4718592"/>
                  </a:lnTo>
                  <a:lnTo>
                    <a:pt x="516095" y="4739729"/>
                  </a:lnTo>
                  <a:lnTo>
                    <a:pt x="590695" y="4754422"/>
                  </a:lnTo>
                  <a:lnTo>
                    <a:pt x="632380" y="4759719"/>
                  </a:lnTo>
                  <a:lnTo>
                    <a:pt x="677221" y="4763844"/>
                  </a:lnTo>
                  <a:lnTo>
                    <a:pt x="725395" y="4766943"/>
                  </a:lnTo>
                  <a:lnTo>
                    <a:pt x="777077" y="4769165"/>
                  </a:lnTo>
                  <a:lnTo>
                    <a:pt x="832442" y="4770653"/>
                  </a:lnTo>
                  <a:lnTo>
                    <a:pt x="891666" y="4771556"/>
                  </a:lnTo>
                  <a:lnTo>
                    <a:pt x="1094243" y="4772215"/>
                  </a:lnTo>
                  <a:lnTo>
                    <a:pt x="12644711" y="4772215"/>
                  </a:lnTo>
                  <a:lnTo>
                    <a:pt x="12847287" y="4771556"/>
                  </a:lnTo>
                  <a:lnTo>
                    <a:pt x="12906510" y="4770653"/>
                  </a:lnTo>
                  <a:lnTo>
                    <a:pt x="12961875" y="4769165"/>
                  </a:lnTo>
                  <a:lnTo>
                    <a:pt x="13013556" y="4766943"/>
                  </a:lnTo>
                  <a:lnTo>
                    <a:pt x="13061730" y="4763844"/>
                  </a:lnTo>
                  <a:lnTo>
                    <a:pt x="13106572" y="4759719"/>
                  </a:lnTo>
                  <a:lnTo>
                    <a:pt x="13148256" y="4754422"/>
                  </a:lnTo>
                  <a:lnTo>
                    <a:pt x="13186959" y="4747808"/>
                  </a:lnTo>
                  <a:lnTo>
                    <a:pt x="13256122" y="4730039"/>
                  </a:lnTo>
                  <a:lnTo>
                    <a:pt x="13332383" y="4700131"/>
                  </a:lnTo>
                  <a:lnTo>
                    <a:pt x="13376059" y="4678537"/>
                  </a:lnTo>
                  <a:lnTo>
                    <a:pt x="13417826" y="4653945"/>
                  </a:lnTo>
                  <a:lnTo>
                    <a:pt x="13457547" y="4626492"/>
                  </a:lnTo>
                  <a:lnTo>
                    <a:pt x="13495086" y="4596314"/>
                  </a:lnTo>
                  <a:lnTo>
                    <a:pt x="13530308" y="4563546"/>
                  </a:lnTo>
                  <a:lnTo>
                    <a:pt x="13563077" y="4528324"/>
                  </a:lnTo>
                  <a:lnTo>
                    <a:pt x="13593256" y="4490785"/>
                  </a:lnTo>
                  <a:lnTo>
                    <a:pt x="13620710" y="4451064"/>
                  </a:lnTo>
                  <a:lnTo>
                    <a:pt x="13645302" y="4409297"/>
                  </a:lnTo>
                  <a:lnTo>
                    <a:pt x="13666898" y="4365621"/>
                  </a:lnTo>
                  <a:lnTo>
                    <a:pt x="13685360" y="4320172"/>
                  </a:lnTo>
                  <a:lnTo>
                    <a:pt x="13706496" y="4256096"/>
                  </a:lnTo>
                  <a:lnTo>
                    <a:pt x="13721189" y="4181496"/>
                  </a:lnTo>
                  <a:lnTo>
                    <a:pt x="13726485" y="4139811"/>
                  </a:lnTo>
                  <a:lnTo>
                    <a:pt x="13730610" y="4094970"/>
                  </a:lnTo>
                  <a:lnTo>
                    <a:pt x="13733710" y="4046795"/>
                  </a:lnTo>
                  <a:lnTo>
                    <a:pt x="13735931" y="3995114"/>
                  </a:lnTo>
                  <a:lnTo>
                    <a:pt x="13737419" y="3939748"/>
                  </a:lnTo>
                  <a:lnTo>
                    <a:pt x="13738322" y="3880524"/>
                  </a:lnTo>
                  <a:lnTo>
                    <a:pt x="13738786" y="3817267"/>
                  </a:lnTo>
                  <a:lnTo>
                    <a:pt x="13738957" y="3749799"/>
                  </a:lnTo>
                  <a:lnTo>
                    <a:pt x="13738957" y="1022415"/>
                  </a:lnTo>
                  <a:lnTo>
                    <a:pt x="13738786" y="954948"/>
                  </a:lnTo>
                  <a:lnTo>
                    <a:pt x="13738322" y="891690"/>
                  </a:lnTo>
                  <a:lnTo>
                    <a:pt x="13737419" y="832466"/>
                  </a:lnTo>
                  <a:lnTo>
                    <a:pt x="13735931" y="777101"/>
                  </a:lnTo>
                  <a:lnTo>
                    <a:pt x="13733710" y="725419"/>
                  </a:lnTo>
                  <a:lnTo>
                    <a:pt x="13730610" y="677245"/>
                  </a:lnTo>
                  <a:lnTo>
                    <a:pt x="13726485" y="632404"/>
                  </a:lnTo>
                  <a:lnTo>
                    <a:pt x="13721189" y="590719"/>
                  </a:lnTo>
                  <a:lnTo>
                    <a:pt x="13714575" y="552016"/>
                  </a:lnTo>
                  <a:lnTo>
                    <a:pt x="13696807" y="482854"/>
                  </a:lnTo>
                  <a:lnTo>
                    <a:pt x="13666898" y="406594"/>
                  </a:lnTo>
                  <a:lnTo>
                    <a:pt x="13645302" y="362917"/>
                  </a:lnTo>
                  <a:lnTo>
                    <a:pt x="13620710" y="321151"/>
                  </a:lnTo>
                  <a:lnTo>
                    <a:pt x="13593256" y="281430"/>
                  </a:lnTo>
                  <a:lnTo>
                    <a:pt x="13563077" y="243891"/>
                  </a:lnTo>
                  <a:lnTo>
                    <a:pt x="13530308" y="208669"/>
                  </a:lnTo>
                  <a:lnTo>
                    <a:pt x="13495086" y="175901"/>
                  </a:lnTo>
                  <a:lnTo>
                    <a:pt x="13457547" y="145723"/>
                  </a:lnTo>
                  <a:lnTo>
                    <a:pt x="13417826" y="118270"/>
                  </a:lnTo>
                  <a:lnTo>
                    <a:pt x="13376059" y="93678"/>
                  </a:lnTo>
                  <a:lnTo>
                    <a:pt x="13332383" y="72084"/>
                  </a:lnTo>
                  <a:lnTo>
                    <a:pt x="13286932" y="53623"/>
                  </a:lnTo>
                  <a:lnTo>
                    <a:pt x="13222856" y="32486"/>
                  </a:lnTo>
                  <a:lnTo>
                    <a:pt x="13148256" y="17793"/>
                  </a:lnTo>
                  <a:lnTo>
                    <a:pt x="13106572" y="12496"/>
                  </a:lnTo>
                  <a:lnTo>
                    <a:pt x="13061730" y="8371"/>
                  </a:lnTo>
                  <a:lnTo>
                    <a:pt x="13013556" y="5272"/>
                  </a:lnTo>
                  <a:lnTo>
                    <a:pt x="12961875" y="3050"/>
                  </a:lnTo>
                  <a:lnTo>
                    <a:pt x="12906510" y="1562"/>
                  </a:lnTo>
                  <a:lnTo>
                    <a:pt x="12644711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172" y="4054617"/>
              <a:ext cx="13270266" cy="410410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68452" y="240876"/>
            <a:ext cx="1156779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5" dirty="0"/>
              <a:t>A</a:t>
            </a:r>
            <a:r>
              <a:rPr spc="-640" dirty="0"/>
              <a:t> </a:t>
            </a:r>
            <a:r>
              <a:rPr spc="345" dirty="0"/>
              <a:t>P</a:t>
            </a:r>
            <a:r>
              <a:rPr spc="225" dirty="0"/>
              <a:t>y</a:t>
            </a:r>
            <a:r>
              <a:rPr spc="-390" dirty="0"/>
              <a:t>T</a:t>
            </a:r>
            <a:r>
              <a:rPr spc="225" dirty="0"/>
              <a:t>o</a:t>
            </a:r>
            <a:r>
              <a:rPr spc="114" dirty="0"/>
              <a:t>r</a:t>
            </a:r>
            <a:r>
              <a:rPr spc="225" dirty="0"/>
              <a:t>ch</a:t>
            </a:r>
            <a:r>
              <a:rPr spc="-625" dirty="0"/>
              <a:t> </a:t>
            </a:r>
            <a:r>
              <a:rPr spc="260" dirty="0"/>
              <a:t>workflow</a:t>
            </a:r>
          </a:p>
        </p:txBody>
      </p:sp>
      <p:sp>
        <p:nvSpPr>
          <p:cNvPr id="6" name="object 6"/>
          <p:cNvSpPr txBox="1"/>
          <p:nvPr/>
        </p:nvSpPr>
        <p:spPr>
          <a:xfrm rot="120000">
            <a:off x="12867510" y="1665090"/>
            <a:ext cx="3055436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700" b="1" spc="-220" dirty="0">
                <a:solidFill>
                  <a:srgbClr val="FFFFFF"/>
                </a:solidFill>
                <a:latin typeface="Gill Sans MT"/>
                <a:cs typeface="Gill Sans MT"/>
              </a:rPr>
              <a:t>(one</a:t>
            </a:r>
            <a:r>
              <a:rPr sz="370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700" b="1" spc="-65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3700" b="1" spc="-17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700" b="1" spc="120" dirty="0">
                <a:solidFill>
                  <a:srgbClr val="FFFFFF"/>
                </a:solidFill>
                <a:latin typeface="Gill Sans MT"/>
                <a:cs typeface="Gill Sans MT"/>
              </a:rPr>
              <a:t>many)</a:t>
            </a:r>
            <a:endParaRPr sz="3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65050" y="8498428"/>
            <a:ext cx="39973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X.</a:t>
            </a:r>
            <a:r>
              <a:rPr sz="3300" b="1" spc="-2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45" dirty="0">
                <a:solidFill>
                  <a:srgbClr val="16E7CF"/>
                </a:solidFill>
                <a:latin typeface="Century Gothic"/>
                <a:cs typeface="Century Gothic"/>
              </a:rPr>
              <a:t>Deploy</a:t>
            </a:r>
            <a:r>
              <a:rPr sz="3300" b="1" spc="-22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65" dirty="0">
                <a:solidFill>
                  <a:srgbClr val="FFFFFF"/>
                </a:solidFill>
                <a:latin typeface="Century Gothic"/>
                <a:cs typeface="Century Gothic"/>
              </a:rPr>
              <a:t>&amp;</a:t>
            </a:r>
            <a:r>
              <a:rPr sz="3300" b="1" spc="-2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165059" y="2862821"/>
            <a:ext cx="17579340" cy="5917565"/>
            <a:chOff x="2165059" y="2862821"/>
            <a:chExt cx="17579340" cy="591756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2902" y="3419235"/>
              <a:ext cx="5361093" cy="53610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70160" y="4780233"/>
              <a:ext cx="668633" cy="66863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05388" y="6320639"/>
              <a:ext cx="668633" cy="6686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8732" y="4926825"/>
              <a:ext cx="522040" cy="5220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847" y="5765464"/>
              <a:ext cx="668633" cy="6686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272120" y="595326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625365" y="590300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60967" y="2878528"/>
              <a:ext cx="14364335" cy="1016000"/>
            </a:xfrm>
            <a:custGeom>
              <a:avLst/>
              <a:gdLst/>
              <a:ahLst/>
              <a:cxnLst/>
              <a:rect l="l" t="t" r="r" b="b"/>
              <a:pathLst>
                <a:path w="14364335" h="1016000">
                  <a:moveTo>
                    <a:pt x="0" y="593804"/>
                  </a:moveTo>
                  <a:lnTo>
                    <a:pt x="31813" y="570567"/>
                  </a:lnTo>
                  <a:lnTo>
                    <a:pt x="72423" y="544111"/>
                  </a:lnTo>
                  <a:lnTo>
                    <a:pt x="115133" y="518283"/>
                  </a:lnTo>
                  <a:lnTo>
                    <a:pt x="159944" y="493082"/>
                  </a:lnTo>
                  <a:lnTo>
                    <a:pt x="206854" y="468510"/>
                  </a:lnTo>
                  <a:lnTo>
                    <a:pt x="255865" y="444565"/>
                  </a:lnTo>
                  <a:lnTo>
                    <a:pt x="306976" y="421249"/>
                  </a:lnTo>
                  <a:lnTo>
                    <a:pt x="360186" y="398561"/>
                  </a:lnTo>
                  <a:lnTo>
                    <a:pt x="415497" y="376500"/>
                  </a:lnTo>
                  <a:lnTo>
                    <a:pt x="472908" y="355068"/>
                  </a:lnTo>
                  <a:lnTo>
                    <a:pt x="532419" y="334264"/>
                  </a:lnTo>
                  <a:lnTo>
                    <a:pt x="594031" y="314087"/>
                  </a:lnTo>
                  <a:lnTo>
                    <a:pt x="657742" y="294539"/>
                  </a:lnTo>
                  <a:lnTo>
                    <a:pt x="723553" y="275619"/>
                  </a:lnTo>
                  <a:lnTo>
                    <a:pt x="791465" y="257327"/>
                  </a:lnTo>
                  <a:lnTo>
                    <a:pt x="861477" y="239662"/>
                  </a:lnTo>
                  <a:lnTo>
                    <a:pt x="933588" y="222626"/>
                  </a:lnTo>
                  <a:lnTo>
                    <a:pt x="1007800" y="206218"/>
                  </a:lnTo>
                  <a:lnTo>
                    <a:pt x="1045694" y="198249"/>
                  </a:lnTo>
                  <a:lnTo>
                    <a:pt x="1084112" y="190438"/>
                  </a:lnTo>
                  <a:lnTo>
                    <a:pt x="1123056" y="182783"/>
                  </a:lnTo>
                  <a:lnTo>
                    <a:pt x="1162524" y="175286"/>
                  </a:lnTo>
                  <a:lnTo>
                    <a:pt x="1202518" y="167945"/>
                  </a:lnTo>
                  <a:lnTo>
                    <a:pt x="1243037" y="160762"/>
                  </a:lnTo>
                  <a:lnTo>
                    <a:pt x="1284080" y="153735"/>
                  </a:lnTo>
                  <a:lnTo>
                    <a:pt x="1325649" y="146865"/>
                  </a:lnTo>
                  <a:lnTo>
                    <a:pt x="1367743" y="140153"/>
                  </a:lnTo>
                  <a:lnTo>
                    <a:pt x="1410361" y="133597"/>
                  </a:lnTo>
                  <a:lnTo>
                    <a:pt x="1453505" y="127199"/>
                  </a:lnTo>
                  <a:lnTo>
                    <a:pt x="1497174" y="120957"/>
                  </a:lnTo>
                  <a:lnTo>
                    <a:pt x="1541368" y="114873"/>
                  </a:lnTo>
                  <a:lnTo>
                    <a:pt x="1586087" y="108945"/>
                  </a:lnTo>
                  <a:lnTo>
                    <a:pt x="1631330" y="103175"/>
                  </a:lnTo>
                  <a:lnTo>
                    <a:pt x="1677099" y="97561"/>
                  </a:lnTo>
                  <a:lnTo>
                    <a:pt x="1723393" y="92104"/>
                  </a:lnTo>
                  <a:lnTo>
                    <a:pt x="1770212" y="86805"/>
                  </a:lnTo>
                  <a:lnTo>
                    <a:pt x="1817556" y="81662"/>
                  </a:lnTo>
                  <a:lnTo>
                    <a:pt x="1865425" y="76677"/>
                  </a:lnTo>
                  <a:lnTo>
                    <a:pt x="1913819" y="71848"/>
                  </a:lnTo>
                  <a:lnTo>
                    <a:pt x="1962738" y="67177"/>
                  </a:lnTo>
                  <a:lnTo>
                    <a:pt x="2012182" y="62662"/>
                  </a:lnTo>
                  <a:lnTo>
                    <a:pt x="2062151" y="58305"/>
                  </a:lnTo>
                  <a:lnTo>
                    <a:pt x="2112646" y="54104"/>
                  </a:lnTo>
                  <a:lnTo>
                    <a:pt x="2163665" y="50061"/>
                  </a:lnTo>
                  <a:lnTo>
                    <a:pt x="2215209" y="46174"/>
                  </a:lnTo>
                  <a:lnTo>
                    <a:pt x="2267278" y="42445"/>
                  </a:lnTo>
                  <a:lnTo>
                    <a:pt x="2319872" y="38872"/>
                  </a:lnTo>
                  <a:lnTo>
                    <a:pt x="2372992" y="35457"/>
                  </a:lnTo>
                  <a:lnTo>
                    <a:pt x="2426636" y="32198"/>
                  </a:lnTo>
                  <a:lnTo>
                    <a:pt x="2480805" y="29097"/>
                  </a:lnTo>
                  <a:lnTo>
                    <a:pt x="2535500" y="26152"/>
                  </a:lnTo>
                  <a:lnTo>
                    <a:pt x="2590719" y="23365"/>
                  </a:lnTo>
                  <a:lnTo>
                    <a:pt x="2646463" y="20734"/>
                  </a:lnTo>
                  <a:lnTo>
                    <a:pt x="2702733" y="18261"/>
                  </a:lnTo>
                  <a:lnTo>
                    <a:pt x="2759527" y="15945"/>
                  </a:lnTo>
                  <a:lnTo>
                    <a:pt x="2816847" y="13785"/>
                  </a:lnTo>
                  <a:lnTo>
                    <a:pt x="2874691" y="11783"/>
                  </a:lnTo>
                  <a:lnTo>
                    <a:pt x="2933061" y="9937"/>
                  </a:lnTo>
                  <a:lnTo>
                    <a:pt x="2991955" y="8249"/>
                  </a:lnTo>
                  <a:lnTo>
                    <a:pt x="3051375" y="6717"/>
                  </a:lnTo>
                  <a:lnTo>
                    <a:pt x="3111320" y="5343"/>
                  </a:lnTo>
                  <a:lnTo>
                    <a:pt x="3171789" y="4125"/>
                  </a:lnTo>
                  <a:lnTo>
                    <a:pt x="3232784" y="3065"/>
                  </a:lnTo>
                  <a:lnTo>
                    <a:pt x="3294304" y="2162"/>
                  </a:lnTo>
                  <a:lnTo>
                    <a:pt x="3356348" y="1415"/>
                  </a:lnTo>
                  <a:lnTo>
                    <a:pt x="3418918" y="826"/>
                  </a:lnTo>
                  <a:lnTo>
                    <a:pt x="3482013" y="393"/>
                  </a:lnTo>
                  <a:lnTo>
                    <a:pt x="3545633" y="118"/>
                  </a:lnTo>
                  <a:lnTo>
                    <a:pt x="3609778" y="0"/>
                  </a:lnTo>
                  <a:lnTo>
                    <a:pt x="3674448" y="38"/>
                  </a:lnTo>
                  <a:lnTo>
                    <a:pt x="3739642" y="234"/>
                  </a:lnTo>
                  <a:lnTo>
                    <a:pt x="3805362" y="586"/>
                  </a:lnTo>
                  <a:lnTo>
                    <a:pt x="3871607" y="1096"/>
                  </a:lnTo>
                  <a:lnTo>
                    <a:pt x="3938377" y="1762"/>
                  </a:lnTo>
                  <a:lnTo>
                    <a:pt x="4005672" y="2586"/>
                  </a:lnTo>
                  <a:lnTo>
                    <a:pt x="4073492" y="3567"/>
                  </a:lnTo>
                  <a:lnTo>
                    <a:pt x="4141837" y="4704"/>
                  </a:lnTo>
                  <a:lnTo>
                    <a:pt x="4210708" y="5999"/>
                  </a:lnTo>
                  <a:lnTo>
                    <a:pt x="4280103" y="7451"/>
                  </a:lnTo>
                  <a:lnTo>
                    <a:pt x="4350023" y="9059"/>
                  </a:lnTo>
                  <a:lnTo>
                    <a:pt x="4420468" y="10825"/>
                  </a:lnTo>
                  <a:lnTo>
                    <a:pt x="4491438" y="12747"/>
                  </a:lnTo>
                  <a:lnTo>
                    <a:pt x="4562934" y="14827"/>
                  </a:lnTo>
                  <a:lnTo>
                    <a:pt x="4634954" y="17064"/>
                  </a:lnTo>
                  <a:lnTo>
                    <a:pt x="4707499" y="19457"/>
                  </a:lnTo>
                  <a:lnTo>
                    <a:pt x="4780569" y="22008"/>
                  </a:lnTo>
                  <a:lnTo>
                    <a:pt x="4854165" y="24716"/>
                  </a:lnTo>
                  <a:lnTo>
                    <a:pt x="4928285" y="27580"/>
                  </a:lnTo>
                  <a:lnTo>
                    <a:pt x="5002931" y="30602"/>
                  </a:lnTo>
                  <a:lnTo>
                    <a:pt x="5078101" y="33781"/>
                  </a:lnTo>
                  <a:lnTo>
                    <a:pt x="5153796" y="37116"/>
                  </a:lnTo>
                  <a:lnTo>
                    <a:pt x="5230017" y="40609"/>
                  </a:lnTo>
                  <a:lnTo>
                    <a:pt x="5306762" y="44259"/>
                  </a:lnTo>
                  <a:lnTo>
                    <a:pt x="5384033" y="48065"/>
                  </a:lnTo>
                  <a:lnTo>
                    <a:pt x="5461829" y="52029"/>
                  </a:lnTo>
                  <a:lnTo>
                    <a:pt x="5540149" y="56150"/>
                  </a:lnTo>
                  <a:lnTo>
                    <a:pt x="5618995" y="60427"/>
                  </a:lnTo>
                  <a:lnTo>
                    <a:pt x="5698365" y="64862"/>
                  </a:lnTo>
                  <a:lnTo>
                    <a:pt x="5778261" y="69454"/>
                  </a:lnTo>
                  <a:lnTo>
                    <a:pt x="5858682" y="74202"/>
                  </a:lnTo>
                  <a:lnTo>
                    <a:pt x="5939628" y="79108"/>
                  </a:lnTo>
                  <a:lnTo>
                    <a:pt x="6021098" y="84171"/>
                  </a:lnTo>
                  <a:lnTo>
                    <a:pt x="6103094" y="89391"/>
                  </a:lnTo>
                  <a:lnTo>
                    <a:pt x="6185615" y="94767"/>
                  </a:lnTo>
                  <a:lnTo>
                    <a:pt x="6268661" y="100301"/>
                  </a:lnTo>
                  <a:lnTo>
                    <a:pt x="6352232" y="105992"/>
                  </a:lnTo>
                  <a:lnTo>
                    <a:pt x="6436328" y="111839"/>
                  </a:lnTo>
                  <a:lnTo>
                    <a:pt x="6520949" y="117844"/>
                  </a:lnTo>
                  <a:lnTo>
                    <a:pt x="6606094" y="124006"/>
                  </a:lnTo>
                  <a:lnTo>
                    <a:pt x="6691765" y="130325"/>
                  </a:lnTo>
                  <a:lnTo>
                    <a:pt x="6777962" y="136800"/>
                  </a:lnTo>
                  <a:lnTo>
                    <a:pt x="6864683" y="143433"/>
                  </a:lnTo>
                  <a:lnTo>
                    <a:pt x="6951929" y="150223"/>
                  </a:lnTo>
                  <a:lnTo>
                    <a:pt x="7039700" y="157170"/>
                  </a:lnTo>
                  <a:lnTo>
                    <a:pt x="7127996" y="164273"/>
                  </a:lnTo>
                  <a:lnTo>
                    <a:pt x="7216817" y="171534"/>
                  </a:lnTo>
                  <a:lnTo>
                    <a:pt x="7306163" y="178952"/>
                  </a:lnTo>
                  <a:lnTo>
                    <a:pt x="7396034" y="186527"/>
                  </a:lnTo>
                  <a:lnTo>
                    <a:pt x="7486431" y="194258"/>
                  </a:lnTo>
                  <a:lnTo>
                    <a:pt x="7577352" y="202147"/>
                  </a:lnTo>
                  <a:lnTo>
                    <a:pt x="7668798" y="210193"/>
                  </a:lnTo>
                  <a:lnTo>
                    <a:pt x="7760770" y="218396"/>
                  </a:lnTo>
                  <a:lnTo>
                    <a:pt x="7853266" y="226755"/>
                  </a:lnTo>
                  <a:lnTo>
                    <a:pt x="7946287" y="235272"/>
                  </a:lnTo>
                  <a:lnTo>
                    <a:pt x="8039834" y="243946"/>
                  </a:lnTo>
                  <a:lnTo>
                    <a:pt x="8133905" y="252777"/>
                  </a:lnTo>
                  <a:lnTo>
                    <a:pt x="8228502" y="261764"/>
                  </a:lnTo>
                  <a:lnTo>
                    <a:pt x="8323623" y="270909"/>
                  </a:lnTo>
                  <a:lnTo>
                    <a:pt x="8419270" y="280211"/>
                  </a:lnTo>
                  <a:lnTo>
                    <a:pt x="8515441" y="289670"/>
                  </a:lnTo>
                  <a:lnTo>
                    <a:pt x="8612138" y="299286"/>
                  </a:lnTo>
                  <a:lnTo>
                    <a:pt x="8709360" y="309058"/>
                  </a:lnTo>
                  <a:lnTo>
                    <a:pt x="8807106" y="318988"/>
                  </a:lnTo>
                  <a:lnTo>
                    <a:pt x="8905378" y="329075"/>
                  </a:lnTo>
                  <a:lnTo>
                    <a:pt x="9004175" y="339319"/>
                  </a:lnTo>
                  <a:lnTo>
                    <a:pt x="9103496" y="349720"/>
                  </a:lnTo>
                  <a:lnTo>
                    <a:pt x="9203343" y="360277"/>
                  </a:lnTo>
                  <a:lnTo>
                    <a:pt x="9303715" y="370992"/>
                  </a:lnTo>
                  <a:lnTo>
                    <a:pt x="9404612" y="381864"/>
                  </a:lnTo>
                  <a:lnTo>
                    <a:pt x="9506033" y="392893"/>
                  </a:lnTo>
                  <a:lnTo>
                    <a:pt x="9607980" y="404079"/>
                  </a:lnTo>
                  <a:lnTo>
                    <a:pt x="9710452" y="415422"/>
                  </a:lnTo>
                  <a:lnTo>
                    <a:pt x="9813449" y="426921"/>
                  </a:lnTo>
                  <a:lnTo>
                    <a:pt x="9916971" y="438578"/>
                  </a:lnTo>
                  <a:lnTo>
                    <a:pt x="10021018" y="450392"/>
                  </a:lnTo>
                  <a:lnTo>
                    <a:pt x="10125590" y="462363"/>
                  </a:lnTo>
                  <a:lnTo>
                    <a:pt x="10230687" y="474491"/>
                  </a:lnTo>
                  <a:lnTo>
                    <a:pt x="10336309" y="486776"/>
                  </a:lnTo>
                  <a:lnTo>
                    <a:pt x="10442456" y="499217"/>
                  </a:lnTo>
                  <a:lnTo>
                    <a:pt x="10549128" y="511816"/>
                  </a:lnTo>
                  <a:lnTo>
                    <a:pt x="10656326" y="524572"/>
                  </a:lnTo>
                  <a:lnTo>
                    <a:pt x="10764048" y="537485"/>
                  </a:lnTo>
                  <a:lnTo>
                    <a:pt x="10872295" y="550555"/>
                  </a:lnTo>
                  <a:lnTo>
                    <a:pt x="10981067" y="563782"/>
                  </a:lnTo>
                  <a:lnTo>
                    <a:pt x="11090365" y="577166"/>
                  </a:lnTo>
                  <a:lnTo>
                    <a:pt x="11200187" y="590706"/>
                  </a:lnTo>
                  <a:lnTo>
                    <a:pt x="11310534" y="604404"/>
                  </a:lnTo>
                  <a:lnTo>
                    <a:pt x="11421407" y="618259"/>
                  </a:lnTo>
                  <a:lnTo>
                    <a:pt x="11532804" y="632271"/>
                  </a:lnTo>
                  <a:lnTo>
                    <a:pt x="11644726" y="646440"/>
                  </a:lnTo>
                  <a:lnTo>
                    <a:pt x="11757174" y="660766"/>
                  </a:lnTo>
                  <a:lnTo>
                    <a:pt x="11870146" y="675249"/>
                  </a:lnTo>
                  <a:lnTo>
                    <a:pt x="11983644" y="689889"/>
                  </a:lnTo>
                  <a:lnTo>
                    <a:pt x="12097666" y="704686"/>
                  </a:lnTo>
                  <a:lnTo>
                    <a:pt x="12212214" y="719639"/>
                  </a:lnTo>
                  <a:lnTo>
                    <a:pt x="12327287" y="734750"/>
                  </a:lnTo>
                  <a:lnTo>
                    <a:pt x="12442884" y="750018"/>
                  </a:lnTo>
                  <a:lnTo>
                    <a:pt x="12559007" y="765443"/>
                  </a:lnTo>
                  <a:lnTo>
                    <a:pt x="12675654" y="781025"/>
                  </a:lnTo>
                  <a:lnTo>
                    <a:pt x="12792827" y="796764"/>
                  </a:lnTo>
                  <a:lnTo>
                    <a:pt x="12910525" y="812660"/>
                  </a:lnTo>
                  <a:lnTo>
                    <a:pt x="13028748" y="828713"/>
                  </a:lnTo>
                  <a:lnTo>
                    <a:pt x="13147495" y="844923"/>
                  </a:lnTo>
                  <a:lnTo>
                    <a:pt x="13266768" y="861290"/>
                  </a:lnTo>
                  <a:lnTo>
                    <a:pt x="13386566" y="877814"/>
                  </a:lnTo>
                  <a:lnTo>
                    <a:pt x="13506889" y="894494"/>
                  </a:lnTo>
                  <a:lnTo>
                    <a:pt x="13627737" y="911332"/>
                  </a:lnTo>
                  <a:lnTo>
                    <a:pt x="13749110" y="928327"/>
                  </a:lnTo>
                  <a:lnTo>
                    <a:pt x="13871008" y="945479"/>
                  </a:lnTo>
                  <a:lnTo>
                    <a:pt x="13993431" y="962788"/>
                  </a:lnTo>
                  <a:lnTo>
                    <a:pt x="14116379" y="980254"/>
                  </a:lnTo>
                  <a:lnTo>
                    <a:pt x="14239852" y="997877"/>
                  </a:lnTo>
                  <a:lnTo>
                    <a:pt x="14363850" y="1015657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5059" y="3408458"/>
              <a:ext cx="151765" cy="140335"/>
            </a:xfrm>
            <a:custGeom>
              <a:avLst/>
              <a:gdLst/>
              <a:ahLst/>
              <a:cxnLst/>
              <a:rect l="l" t="t" r="r" b="b"/>
              <a:pathLst>
                <a:path w="151764" h="140335">
                  <a:moveTo>
                    <a:pt x="65206" y="0"/>
                  </a:moveTo>
                  <a:lnTo>
                    <a:pt x="0" y="140098"/>
                  </a:lnTo>
                  <a:lnTo>
                    <a:pt x="151202" y="108204"/>
                  </a:lnTo>
                  <a:lnTo>
                    <a:pt x="652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360000">
            <a:off x="8738653" y="2765173"/>
            <a:ext cx="4820757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40"/>
              </a:lnSpc>
            </a:pP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Update</a:t>
            </a:r>
            <a:r>
              <a:rPr sz="3300" b="1" spc="-2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when</a:t>
            </a:r>
            <a:r>
              <a:rPr sz="3300" b="1" spc="-2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necessary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613" y="3436937"/>
            <a:ext cx="11630871" cy="31413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23232" y="6803183"/>
            <a:ext cx="74580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29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40" dirty="0">
                <a:solidFill>
                  <a:srgbClr val="FFFFFF"/>
                </a:solidFill>
                <a:latin typeface="Calibri"/>
                <a:cs typeface="Calibri"/>
              </a:rPr>
              <a:t>George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0" dirty="0">
                <a:solidFill>
                  <a:srgbClr val="FFFFFF"/>
                </a:solidFill>
                <a:latin typeface="Calibri"/>
                <a:cs typeface="Calibri"/>
              </a:rPr>
              <a:t>Hotz,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founder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u="heavy" spc="2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comma.ai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51764" y="3334182"/>
            <a:ext cx="2940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/>
              <a:t>*</a:t>
            </a:r>
            <a:endParaRPr sz="4950"/>
          </a:p>
        </p:txBody>
      </p:sp>
      <p:sp>
        <p:nvSpPr>
          <p:cNvPr id="5" name="object 5"/>
          <p:cNvSpPr txBox="1"/>
          <p:nvPr/>
        </p:nvSpPr>
        <p:spPr>
          <a:xfrm>
            <a:off x="935117" y="9726262"/>
            <a:ext cx="1809242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3450" spc="145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r>
              <a:rPr sz="3450" spc="145" dirty="0">
                <a:solidFill>
                  <a:srgbClr val="00A2FF"/>
                </a:solidFill>
                <a:latin typeface="Calibri"/>
                <a:cs typeface="Calibri"/>
              </a:rPr>
              <a:t>Machine</a:t>
            </a:r>
            <a:r>
              <a:rPr sz="3450" spc="-25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450" spc="210" dirty="0">
                <a:solidFill>
                  <a:srgbClr val="00A2FF"/>
                </a:solidFill>
                <a:latin typeface="Calibri"/>
                <a:cs typeface="Calibri"/>
              </a:rPr>
              <a:t>learning</a:t>
            </a:r>
            <a:r>
              <a:rPr sz="3450" spc="-25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00A2FF"/>
                </a:solidFill>
                <a:latin typeface="Calibri"/>
                <a:cs typeface="Calibri"/>
              </a:rPr>
              <a:t>engineering</a:t>
            </a:r>
            <a:r>
              <a:rPr sz="3450" spc="-25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Calibri"/>
                <a:cs typeface="Calibri"/>
              </a:rPr>
              <a:t>involves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5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3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65" dirty="0">
                <a:solidFill>
                  <a:srgbClr val="FFFFFF"/>
                </a:solidFill>
                <a:latin typeface="Calibri"/>
                <a:cs typeface="Calibri"/>
              </a:rPr>
              <a:t>models/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4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95" dirty="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1048" y="3439169"/>
            <a:ext cx="13997305" cy="5361305"/>
            <a:chOff x="231048" y="3439169"/>
            <a:chExt cx="13997305" cy="5361305"/>
          </a:xfrm>
        </p:grpSpPr>
        <p:sp>
          <p:nvSpPr>
            <p:cNvPr id="3" name="object 3"/>
            <p:cNvSpPr/>
            <p:nvPr/>
          </p:nvSpPr>
          <p:spPr>
            <a:xfrm>
              <a:off x="360128" y="3713674"/>
              <a:ext cx="13739494" cy="4772660"/>
            </a:xfrm>
            <a:custGeom>
              <a:avLst/>
              <a:gdLst/>
              <a:ahLst/>
              <a:cxnLst/>
              <a:rect l="l" t="t" r="r" b="b"/>
              <a:pathLst>
                <a:path w="13739494" h="4772659">
                  <a:moveTo>
                    <a:pt x="12644711" y="0"/>
                  </a:moveTo>
                  <a:lnTo>
                    <a:pt x="1094243" y="0"/>
                  </a:lnTo>
                  <a:lnTo>
                    <a:pt x="832442" y="1562"/>
                  </a:lnTo>
                  <a:lnTo>
                    <a:pt x="777077" y="3050"/>
                  </a:lnTo>
                  <a:lnTo>
                    <a:pt x="725395" y="5272"/>
                  </a:lnTo>
                  <a:lnTo>
                    <a:pt x="677221" y="8371"/>
                  </a:lnTo>
                  <a:lnTo>
                    <a:pt x="632380" y="12496"/>
                  </a:lnTo>
                  <a:lnTo>
                    <a:pt x="590695" y="17793"/>
                  </a:lnTo>
                  <a:lnTo>
                    <a:pt x="551992" y="24407"/>
                  </a:lnTo>
                  <a:lnTo>
                    <a:pt x="482829" y="42176"/>
                  </a:lnTo>
                  <a:lnTo>
                    <a:pt x="406569" y="72084"/>
                  </a:lnTo>
                  <a:lnTo>
                    <a:pt x="362893" y="93678"/>
                  </a:lnTo>
                  <a:lnTo>
                    <a:pt x="321127" y="118270"/>
                  </a:lnTo>
                  <a:lnTo>
                    <a:pt x="281406" y="145723"/>
                  </a:lnTo>
                  <a:lnTo>
                    <a:pt x="243867" y="175901"/>
                  </a:lnTo>
                  <a:lnTo>
                    <a:pt x="208645" y="208669"/>
                  </a:lnTo>
                  <a:lnTo>
                    <a:pt x="175877" y="243891"/>
                  </a:lnTo>
                  <a:lnTo>
                    <a:pt x="145699" y="281430"/>
                  </a:lnTo>
                  <a:lnTo>
                    <a:pt x="118245" y="321151"/>
                  </a:lnTo>
                  <a:lnTo>
                    <a:pt x="93654" y="362917"/>
                  </a:lnTo>
                  <a:lnTo>
                    <a:pt x="72060" y="406594"/>
                  </a:lnTo>
                  <a:lnTo>
                    <a:pt x="53599" y="452043"/>
                  </a:lnTo>
                  <a:lnTo>
                    <a:pt x="32462" y="516119"/>
                  </a:lnTo>
                  <a:lnTo>
                    <a:pt x="17768" y="590719"/>
                  </a:lnTo>
                  <a:lnTo>
                    <a:pt x="12472" y="632404"/>
                  </a:lnTo>
                  <a:lnTo>
                    <a:pt x="8347" y="677245"/>
                  </a:lnTo>
                  <a:lnTo>
                    <a:pt x="5247" y="725419"/>
                  </a:lnTo>
                  <a:lnTo>
                    <a:pt x="3026" y="777101"/>
                  </a:lnTo>
                  <a:lnTo>
                    <a:pt x="1537" y="832466"/>
                  </a:lnTo>
                  <a:lnTo>
                    <a:pt x="634" y="891690"/>
                  </a:lnTo>
                  <a:lnTo>
                    <a:pt x="170" y="954948"/>
                  </a:lnTo>
                  <a:lnTo>
                    <a:pt x="0" y="1022415"/>
                  </a:lnTo>
                  <a:lnTo>
                    <a:pt x="0" y="3749799"/>
                  </a:lnTo>
                  <a:lnTo>
                    <a:pt x="170" y="3817267"/>
                  </a:lnTo>
                  <a:lnTo>
                    <a:pt x="634" y="3880524"/>
                  </a:lnTo>
                  <a:lnTo>
                    <a:pt x="1537" y="3939748"/>
                  </a:lnTo>
                  <a:lnTo>
                    <a:pt x="3026" y="3995114"/>
                  </a:lnTo>
                  <a:lnTo>
                    <a:pt x="5247" y="4046795"/>
                  </a:lnTo>
                  <a:lnTo>
                    <a:pt x="8347" y="4094970"/>
                  </a:lnTo>
                  <a:lnTo>
                    <a:pt x="12472" y="4139811"/>
                  </a:lnTo>
                  <a:lnTo>
                    <a:pt x="17768" y="4181496"/>
                  </a:lnTo>
                  <a:lnTo>
                    <a:pt x="24383" y="4220199"/>
                  </a:lnTo>
                  <a:lnTo>
                    <a:pt x="42152" y="4289361"/>
                  </a:lnTo>
                  <a:lnTo>
                    <a:pt x="72060" y="4365621"/>
                  </a:lnTo>
                  <a:lnTo>
                    <a:pt x="93654" y="4409297"/>
                  </a:lnTo>
                  <a:lnTo>
                    <a:pt x="118245" y="4451064"/>
                  </a:lnTo>
                  <a:lnTo>
                    <a:pt x="145699" y="4490785"/>
                  </a:lnTo>
                  <a:lnTo>
                    <a:pt x="175877" y="4528324"/>
                  </a:lnTo>
                  <a:lnTo>
                    <a:pt x="208645" y="4563546"/>
                  </a:lnTo>
                  <a:lnTo>
                    <a:pt x="243867" y="4596314"/>
                  </a:lnTo>
                  <a:lnTo>
                    <a:pt x="281406" y="4626492"/>
                  </a:lnTo>
                  <a:lnTo>
                    <a:pt x="321127" y="4653945"/>
                  </a:lnTo>
                  <a:lnTo>
                    <a:pt x="362893" y="4678537"/>
                  </a:lnTo>
                  <a:lnTo>
                    <a:pt x="406569" y="4700131"/>
                  </a:lnTo>
                  <a:lnTo>
                    <a:pt x="452019" y="4718592"/>
                  </a:lnTo>
                  <a:lnTo>
                    <a:pt x="516095" y="4739729"/>
                  </a:lnTo>
                  <a:lnTo>
                    <a:pt x="590695" y="4754422"/>
                  </a:lnTo>
                  <a:lnTo>
                    <a:pt x="632380" y="4759719"/>
                  </a:lnTo>
                  <a:lnTo>
                    <a:pt x="677221" y="4763844"/>
                  </a:lnTo>
                  <a:lnTo>
                    <a:pt x="725395" y="4766943"/>
                  </a:lnTo>
                  <a:lnTo>
                    <a:pt x="777077" y="4769165"/>
                  </a:lnTo>
                  <a:lnTo>
                    <a:pt x="832442" y="4770653"/>
                  </a:lnTo>
                  <a:lnTo>
                    <a:pt x="891666" y="4771556"/>
                  </a:lnTo>
                  <a:lnTo>
                    <a:pt x="1094243" y="4772215"/>
                  </a:lnTo>
                  <a:lnTo>
                    <a:pt x="12644711" y="4772215"/>
                  </a:lnTo>
                  <a:lnTo>
                    <a:pt x="12847287" y="4771556"/>
                  </a:lnTo>
                  <a:lnTo>
                    <a:pt x="12906510" y="4770653"/>
                  </a:lnTo>
                  <a:lnTo>
                    <a:pt x="12961875" y="4769165"/>
                  </a:lnTo>
                  <a:lnTo>
                    <a:pt x="13013556" y="4766943"/>
                  </a:lnTo>
                  <a:lnTo>
                    <a:pt x="13061730" y="4763844"/>
                  </a:lnTo>
                  <a:lnTo>
                    <a:pt x="13106572" y="4759719"/>
                  </a:lnTo>
                  <a:lnTo>
                    <a:pt x="13148256" y="4754422"/>
                  </a:lnTo>
                  <a:lnTo>
                    <a:pt x="13186959" y="4747808"/>
                  </a:lnTo>
                  <a:lnTo>
                    <a:pt x="13256122" y="4730039"/>
                  </a:lnTo>
                  <a:lnTo>
                    <a:pt x="13332383" y="4700131"/>
                  </a:lnTo>
                  <a:lnTo>
                    <a:pt x="13376059" y="4678537"/>
                  </a:lnTo>
                  <a:lnTo>
                    <a:pt x="13417826" y="4653945"/>
                  </a:lnTo>
                  <a:lnTo>
                    <a:pt x="13457547" y="4626492"/>
                  </a:lnTo>
                  <a:lnTo>
                    <a:pt x="13495086" y="4596314"/>
                  </a:lnTo>
                  <a:lnTo>
                    <a:pt x="13530308" y="4563546"/>
                  </a:lnTo>
                  <a:lnTo>
                    <a:pt x="13563077" y="4528324"/>
                  </a:lnTo>
                  <a:lnTo>
                    <a:pt x="13593256" y="4490785"/>
                  </a:lnTo>
                  <a:lnTo>
                    <a:pt x="13620710" y="4451064"/>
                  </a:lnTo>
                  <a:lnTo>
                    <a:pt x="13645302" y="4409297"/>
                  </a:lnTo>
                  <a:lnTo>
                    <a:pt x="13666898" y="4365621"/>
                  </a:lnTo>
                  <a:lnTo>
                    <a:pt x="13685360" y="4320172"/>
                  </a:lnTo>
                  <a:lnTo>
                    <a:pt x="13706496" y="4256096"/>
                  </a:lnTo>
                  <a:lnTo>
                    <a:pt x="13721189" y="4181496"/>
                  </a:lnTo>
                  <a:lnTo>
                    <a:pt x="13726485" y="4139811"/>
                  </a:lnTo>
                  <a:lnTo>
                    <a:pt x="13730610" y="4094970"/>
                  </a:lnTo>
                  <a:lnTo>
                    <a:pt x="13733710" y="4046795"/>
                  </a:lnTo>
                  <a:lnTo>
                    <a:pt x="13735931" y="3995114"/>
                  </a:lnTo>
                  <a:lnTo>
                    <a:pt x="13737419" y="3939748"/>
                  </a:lnTo>
                  <a:lnTo>
                    <a:pt x="13738322" y="3880524"/>
                  </a:lnTo>
                  <a:lnTo>
                    <a:pt x="13738786" y="3817267"/>
                  </a:lnTo>
                  <a:lnTo>
                    <a:pt x="13738957" y="3749799"/>
                  </a:lnTo>
                  <a:lnTo>
                    <a:pt x="13738957" y="1022415"/>
                  </a:lnTo>
                  <a:lnTo>
                    <a:pt x="13738786" y="954948"/>
                  </a:lnTo>
                  <a:lnTo>
                    <a:pt x="13738322" y="891690"/>
                  </a:lnTo>
                  <a:lnTo>
                    <a:pt x="13737419" y="832466"/>
                  </a:lnTo>
                  <a:lnTo>
                    <a:pt x="13735931" y="777101"/>
                  </a:lnTo>
                  <a:lnTo>
                    <a:pt x="13733710" y="725419"/>
                  </a:lnTo>
                  <a:lnTo>
                    <a:pt x="13730610" y="677245"/>
                  </a:lnTo>
                  <a:lnTo>
                    <a:pt x="13726485" y="632404"/>
                  </a:lnTo>
                  <a:lnTo>
                    <a:pt x="13721189" y="590719"/>
                  </a:lnTo>
                  <a:lnTo>
                    <a:pt x="13714575" y="552016"/>
                  </a:lnTo>
                  <a:lnTo>
                    <a:pt x="13696807" y="482854"/>
                  </a:lnTo>
                  <a:lnTo>
                    <a:pt x="13666898" y="406594"/>
                  </a:lnTo>
                  <a:lnTo>
                    <a:pt x="13645302" y="362917"/>
                  </a:lnTo>
                  <a:lnTo>
                    <a:pt x="13620710" y="321151"/>
                  </a:lnTo>
                  <a:lnTo>
                    <a:pt x="13593256" y="281430"/>
                  </a:lnTo>
                  <a:lnTo>
                    <a:pt x="13563077" y="243891"/>
                  </a:lnTo>
                  <a:lnTo>
                    <a:pt x="13530308" y="208669"/>
                  </a:lnTo>
                  <a:lnTo>
                    <a:pt x="13495086" y="175901"/>
                  </a:lnTo>
                  <a:lnTo>
                    <a:pt x="13457547" y="145723"/>
                  </a:lnTo>
                  <a:lnTo>
                    <a:pt x="13417826" y="118270"/>
                  </a:lnTo>
                  <a:lnTo>
                    <a:pt x="13376059" y="93678"/>
                  </a:lnTo>
                  <a:lnTo>
                    <a:pt x="13332383" y="72084"/>
                  </a:lnTo>
                  <a:lnTo>
                    <a:pt x="13286932" y="53623"/>
                  </a:lnTo>
                  <a:lnTo>
                    <a:pt x="13222856" y="32486"/>
                  </a:lnTo>
                  <a:lnTo>
                    <a:pt x="13148256" y="17793"/>
                  </a:lnTo>
                  <a:lnTo>
                    <a:pt x="13106572" y="12496"/>
                  </a:lnTo>
                  <a:lnTo>
                    <a:pt x="13061730" y="8371"/>
                  </a:lnTo>
                  <a:lnTo>
                    <a:pt x="13013556" y="5272"/>
                  </a:lnTo>
                  <a:lnTo>
                    <a:pt x="12961875" y="3050"/>
                  </a:lnTo>
                  <a:lnTo>
                    <a:pt x="12906510" y="1562"/>
                  </a:lnTo>
                  <a:lnTo>
                    <a:pt x="12644711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172" y="4054617"/>
              <a:ext cx="13270266" cy="410410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57225" y="3465346"/>
              <a:ext cx="13945235" cy="5309235"/>
            </a:xfrm>
            <a:custGeom>
              <a:avLst/>
              <a:gdLst/>
              <a:ahLst/>
              <a:cxnLst/>
              <a:rect l="l" t="t" r="r" b="b"/>
              <a:pathLst>
                <a:path w="13945235" h="5309234">
                  <a:moveTo>
                    <a:pt x="444415" y="0"/>
                  </a:moveTo>
                  <a:lnTo>
                    <a:pt x="13500342" y="0"/>
                  </a:lnTo>
                  <a:lnTo>
                    <a:pt x="13572540" y="174"/>
                  </a:lnTo>
                  <a:lnTo>
                    <a:pt x="13633470" y="1393"/>
                  </a:lnTo>
                  <a:lnTo>
                    <a:pt x="13684384" y="4704"/>
                  </a:lnTo>
                  <a:lnTo>
                    <a:pt x="13726534" y="11150"/>
                  </a:lnTo>
                  <a:lnTo>
                    <a:pt x="13804250" y="41897"/>
                  </a:lnTo>
                  <a:lnTo>
                    <a:pt x="13842732" y="68901"/>
                  </a:lnTo>
                  <a:lnTo>
                    <a:pt x="13875857" y="102027"/>
                  </a:lnTo>
                  <a:lnTo>
                    <a:pt x="13902860" y="140510"/>
                  </a:lnTo>
                  <a:lnTo>
                    <a:pt x="13922979" y="183588"/>
                  </a:lnTo>
                  <a:lnTo>
                    <a:pt x="13940054" y="260376"/>
                  </a:lnTo>
                  <a:lnTo>
                    <a:pt x="13943364" y="311289"/>
                  </a:lnTo>
                  <a:lnTo>
                    <a:pt x="13944584" y="372218"/>
                  </a:lnTo>
                  <a:lnTo>
                    <a:pt x="13944758" y="444415"/>
                  </a:lnTo>
                  <a:lnTo>
                    <a:pt x="13944758" y="4864323"/>
                  </a:lnTo>
                  <a:lnTo>
                    <a:pt x="13944584" y="4936520"/>
                  </a:lnTo>
                  <a:lnTo>
                    <a:pt x="13943364" y="4997449"/>
                  </a:lnTo>
                  <a:lnTo>
                    <a:pt x="13940054" y="5048362"/>
                  </a:lnTo>
                  <a:lnTo>
                    <a:pt x="13933607" y="5090512"/>
                  </a:lnTo>
                  <a:lnTo>
                    <a:pt x="13902860" y="5168227"/>
                  </a:lnTo>
                  <a:lnTo>
                    <a:pt x="13875857" y="5206711"/>
                  </a:lnTo>
                  <a:lnTo>
                    <a:pt x="13842732" y="5239836"/>
                  </a:lnTo>
                  <a:lnTo>
                    <a:pt x="13804250" y="5266841"/>
                  </a:lnTo>
                  <a:lnTo>
                    <a:pt x="13761172" y="5286960"/>
                  </a:lnTo>
                  <a:lnTo>
                    <a:pt x="13684384" y="5304034"/>
                  </a:lnTo>
                  <a:lnTo>
                    <a:pt x="13633470" y="5307345"/>
                  </a:lnTo>
                  <a:lnTo>
                    <a:pt x="13572540" y="5308564"/>
                  </a:lnTo>
                  <a:lnTo>
                    <a:pt x="13500342" y="5308738"/>
                  </a:lnTo>
                  <a:lnTo>
                    <a:pt x="444415" y="5308738"/>
                  </a:lnTo>
                  <a:lnTo>
                    <a:pt x="372218" y="5308564"/>
                  </a:lnTo>
                  <a:lnTo>
                    <a:pt x="311289" y="5307345"/>
                  </a:lnTo>
                  <a:lnTo>
                    <a:pt x="260376" y="5304034"/>
                  </a:lnTo>
                  <a:lnTo>
                    <a:pt x="218226" y="5297588"/>
                  </a:lnTo>
                  <a:lnTo>
                    <a:pt x="140510" y="5266841"/>
                  </a:lnTo>
                  <a:lnTo>
                    <a:pt x="102027" y="5239836"/>
                  </a:lnTo>
                  <a:lnTo>
                    <a:pt x="68901" y="5206711"/>
                  </a:lnTo>
                  <a:lnTo>
                    <a:pt x="41897" y="5168227"/>
                  </a:lnTo>
                  <a:lnTo>
                    <a:pt x="21778" y="5125149"/>
                  </a:lnTo>
                  <a:lnTo>
                    <a:pt x="4704" y="5048362"/>
                  </a:lnTo>
                  <a:lnTo>
                    <a:pt x="1393" y="4997449"/>
                  </a:lnTo>
                  <a:lnTo>
                    <a:pt x="174" y="4936520"/>
                  </a:lnTo>
                  <a:lnTo>
                    <a:pt x="0" y="4864323"/>
                  </a:lnTo>
                  <a:lnTo>
                    <a:pt x="0" y="444415"/>
                  </a:lnTo>
                  <a:lnTo>
                    <a:pt x="174" y="372218"/>
                  </a:lnTo>
                  <a:lnTo>
                    <a:pt x="1393" y="311289"/>
                  </a:lnTo>
                  <a:lnTo>
                    <a:pt x="4704" y="260376"/>
                  </a:lnTo>
                  <a:lnTo>
                    <a:pt x="11150" y="218226"/>
                  </a:lnTo>
                  <a:lnTo>
                    <a:pt x="41897" y="140510"/>
                  </a:lnTo>
                  <a:lnTo>
                    <a:pt x="68901" y="102027"/>
                  </a:lnTo>
                  <a:lnTo>
                    <a:pt x="102027" y="68901"/>
                  </a:lnTo>
                  <a:lnTo>
                    <a:pt x="140510" y="41897"/>
                  </a:lnTo>
                  <a:lnTo>
                    <a:pt x="183588" y="21778"/>
                  </a:lnTo>
                  <a:lnTo>
                    <a:pt x="260376" y="4704"/>
                  </a:lnTo>
                  <a:lnTo>
                    <a:pt x="311289" y="1393"/>
                  </a:lnTo>
                  <a:lnTo>
                    <a:pt x="372218" y="174"/>
                  </a:lnTo>
                  <a:lnTo>
                    <a:pt x="444415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68452" y="240876"/>
            <a:ext cx="1156779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5" dirty="0"/>
              <a:t>A</a:t>
            </a:r>
            <a:r>
              <a:rPr spc="-640" dirty="0"/>
              <a:t> </a:t>
            </a:r>
            <a:r>
              <a:rPr spc="345" dirty="0"/>
              <a:t>P</a:t>
            </a:r>
            <a:r>
              <a:rPr spc="225" dirty="0"/>
              <a:t>y</a:t>
            </a:r>
            <a:r>
              <a:rPr spc="-390" dirty="0"/>
              <a:t>T</a:t>
            </a:r>
            <a:r>
              <a:rPr spc="225" dirty="0"/>
              <a:t>o</a:t>
            </a:r>
            <a:r>
              <a:rPr spc="114" dirty="0"/>
              <a:t>r</a:t>
            </a:r>
            <a:r>
              <a:rPr spc="225" dirty="0"/>
              <a:t>ch</a:t>
            </a:r>
            <a:r>
              <a:rPr spc="-625" dirty="0"/>
              <a:t> </a:t>
            </a:r>
            <a:r>
              <a:rPr spc="260" dirty="0"/>
              <a:t>workflow</a:t>
            </a:r>
          </a:p>
        </p:txBody>
      </p:sp>
      <p:sp>
        <p:nvSpPr>
          <p:cNvPr id="7" name="object 7"/>
          <p:cNvSpPr txBox="1"/>
          <p:nvPr/>
        </p:nvSpPr>
        <p:spPr>
          <a:xfrm rot="120000">
            <a:off x="12867510" y="1665090"/>
            <a:ext cx="3055436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700" b="1" spc="-220" dirty="0">
                <a:solidFill>
                  <a:srgbClr val="FFFFFF"/>
                </a:solidFill>
                <a:latin typeface="Gill Sans MT"/>
                <a:cs typeface="Gill Sans MT"/>
              </a:rPr>
              <a:t>(one</a:t>
            </a:r>
            <a:r>
              <a:rPr sz="370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700" b="1" spc="-65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3700" b="1" spc="-17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700" b="1" spc="120" dirty="0">
                <a:solidFill>
                  <a:srgbClr val="FFFFFF"/>
                </a:solidFill>
                <a:latin typeface="Gill Sans MT"/>
                <a:cs typeface="Gill Sans MT"/>
              </a:rPr>
              <a:t>many)</a:t>
            </a:r>
            <a:endParaRPr sz="3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65050" y="8498428"/>
            <a:ext cx="39973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X.</a:t>
            </a:r>
            <a:r>
              <a:rPr sz="3300" b="1" spc="-2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45" dirty="0">
                <a:solidFill>
                  <a:srgbClr val="16E7CF"/>
                </a:solidFill>
                <a:latin typeface="Century Gothic"/>
                <a:cs typeface="Century Gothic"/>
              </a:rPr>
              <a:t>Deploy</a:t>
            </a:r>
            <a:r>
              <a:rPr sz="3300" b="1" spc="-22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65" dirty="0">
                <a:solidFill>
                  <a:srgbClr val="FFFFFF"/>
                </a:solidFill>
                <a:latin typeface="Century Gothic"/>
                <a:cs typeface="Century Gothic"/>
              </a:rPr>
              <a:t>&amp;</a:t>
            </a:r>
            <a:r>
              <a:rPr sz="3300" b="1" spc="-2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Monitor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382901" y="3419235"/>
            <a:ext cx="5361305" cy="5716905"/>
            <a:chOff x="14382901" y="3419235"/>
            <a:chExt cx="5361305" cy="57169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382901" y="3419235"/>
              <a:ext cx="5361093" cy="536109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70161" y="4780233"/>
              <a:ext cx="668633" cy="6686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05387" y="6320639"/>
              <a:ext cx="668633" cy="6686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8731" y="4926825"/>
              <a:ext cx="522040" cy="5220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938846" y="5765464"/>
              <a:ext cx="668633" cy="66863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4796009" y="3461394"/>
              <a:ext cx="4660900" cy="5648960"/>
            </a:xfrm>
            <a:custGeom>
              <a:avLst/>
              <a:gdLst/>
              <a:ahLst/>
              <a:cxnLst/>
              <a:rect l="l" t="t" r="r" b="b"/>
              <a:pathLst>
                <a:path w="4660900" h="5648959">
                  <a:moveTo>
                    <a:pt x="444415" y="0"/>
                  </a:moveTo>
                  <a:lnTo>
                    <a:pt x="4216106" y="0"/>
                  </a:lnTo>
                  <a:lnTo>
                    <a:pt x="4288302" y="174"/>
                  </a:lnTo>
                  <a:lnTo>
                    <a:pt x="4349231" y="1393"/>
                  </a:lnTo>
                  <a:lnTo>
                    <a:pt x="4400145" y="4704"/>
                  </a:lnTo>
                  <a:lnTo>
                    <a:pt x="4442295" y="11150"/>
                  </a:lnTo>
                  <a:lnTo>
                    <a:pt x="4520010" y="41897"/>
                  </a:lnTo>
                  <a:lnTo>
                    <a:pt x="4558494" y="68901"/>
                  </a:lnTo>
                  <a:lnTo>
                    <a:pt x="4591619" y="102027"/>
                  </a:lnTo>
                  <a:lnTo>
                    <a:pt x="4618624" y="140510"/>
                  </a:lnTo>
                  <a:lnTo>
                    <a:pt x="4638743" y="183588"/>
                  </a:lnTo>
                  <a:lnTo>
                    <a:pt x="4655817" y="260376"/>
                  </a:lnTo>
                  <a:lnTo>
                    <a:pt x="4659128" y="311289"/>
                  </a:lnTo>
                  <a:lnTo>
                    <a:pt x="4660347" y="372218"/>
                  </a:lnTo>
                  <a:lnTo>
                    <a:pt x="4660521" y="444415"/>
                  </a:lnTo>
                  <a:lnTo>
                    <a:pt x="4660521" y="5204150"/>
                  </a:lnTo>
                  <a:lnTo>
                    <a:pt x="4660347" y="5276347"/>
                  </a:lnTo>
                  <a:lnTo>
                    <a:pt x="4659128" y="5337276"/>
                  </a:lnTo>
                  <a:lnTo>
                    <a:pt x="4655817" y="5388190"/>
                  </a:lnTo>
                  <a:lnTo>
                    <a:pt x="4649371" y="5430339"/>
                  </a:lnTo>
                  <a:lnTo>
                    <a:pt x="4618624" y="5508054"/>
                  </a:lnTo>
                  <a:lnTo>
                    <a:pt x="4591619" y="5546538"/>
                  </a:lnTo>
                  <a:lnTo>
                    <a:pt x="4558494" y="5579664"/>
                  </a:lnTo>
                  <a:lnTo>
                    <a:pt x="4520010" y="5606668"/>
                  </a:lnTo>
                  <a:lnTo>
                    <a:pt x="4476932" y="5626787"/>
                  </a:lnTo>
                  <a:lnTo>
                    <a:pt x="4400145" y="5643862"/>
                  </a:lnTo>
                  <a:lnTo>
                    <a:pt x="4349231" y="5647172"/>
                  </a:lnTo>
                  <a:lnTo>
                    <a:pt x="4288302" y="5648392"/>
                  </a:lnTo>
                  <a:lnTo>
                    <a:pt x="4216106" y="5648566"/>
                  </a:lnTo>
                  <a:lnTo>
                    <a:pt x="444415" y="5648566"/>
                  </a:lnTo>
                  <a:lnTo>
                    <a:pt x="372218" y="5648392"/>
                  </a:lnTo>
                  <a:lnTo>
                    <a:pt x="311289" y="5647172"/>
                  </a:lnTo>
                  <a:lnTo>
                    <a:pt x="260376" y="5643862"/>
                  </a:lnTo>
                  <a:lnTo>
                    <a:pt x="218226" y="5637415"/>
                  </a:lnTo>
                  <a:lnTo>
                    <a:pt x="140510" y="5606668"/>
                  </a:lnTo>
                  <a:lnTo>
                    <a:pt x="102027" y="5579664"/>
                  </a:lnTo>
                  <a:lnTo>
                    <a:pt x="68901" y="5546538"/>
                  </a:lnTo>
                  <a:lnTo>
                    <a:pt x="41897" y="5508054"/>
                  </a:lnTo>
                  <a:lnTo>
                    <a:pt x="21778" y="5464977"/>
                  </a:lnTo>
                  <a:lnTo>
                    <a:pt x="4704" y="5388190"/>
                  </a:lnTo>
                  <a:lnTo>
                    <a:pt x="1393" y="5337276"/>
                  </a:lnTo>
                  <a:lnTo>
                    <a:pt x="174" y="5276347"/>
                  </a:lnTo>
                  <a:lnTo>
                    <a:pt x="0" y="5204150"/>
                  </a:lnTo>
                  <a:lnTo>
                    <a:pt x="0" y="444415"/>
                  </a:lnTo>
                  <a:lnTo>
                    <a:pt x="174" y="372218"/>
                  </a:lnTo>
                  <a:lnTo>
                    <a:pt x="1393" y="311289"/>
                  </a:lnTo>
                  <a:lnTo>
                    <a:pt x="4704" y="260376"/>
                  </a:lnTo>
                  <a:lnTo>
                    <a:pt x="11150" y="218226"/>
                  </a:lnTo>
                  <a:lnTo>
                    <a:pt x="41897" y="140510"/>
                  </a:lnTo>
                  <a:lnTo>
                    <a:pt x="68901" y="102027"/>
                  </a:lnTo>
                  <a:lnTo>
                    <a:pt x="102027" y="68901"/>
                  </a:lnTo>
                  <a:lnTo>
                    <a:pt x="140510" y="41897"/>
                  </a:lnTo>
                  <a:lnTo>
                    <a:pt x="183588" y="21778"/>
                  </a:lnTo>
                  <a:lnTo>
                    <a:pt x="260376" y="4704"/>
                  </a:lnTo>
                  <a:lnTo>
                    <a:pt x="311289" y="1393"/>
                  </a:lnTo>
                  <a:lnTo>
                    <a:pt x="372218" y="174"/>
                  </a:lnTo>
                  <a:lnTo>
                    <a:pt x="444415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83363" y="2825479"/>
            <a:ext cx="34131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50" dirty="0">
                <a:solidFill>
                  <a:srgbClr val="FFFFFF"/>
                </a:solidFill>
                <a:latin typeface="Century Gothic"/>
                <a:cs typeface="Century Gothic"/>
              </a:rPr>
              <a:t>Machine</a:t>
            </a:r>
            <a:r>
              <a:rPr sz="3300" b="1" spc="-1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learning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894407" y="2825479"/>
            <a:ext cx="14173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MLOps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 rot="120000">
            <a:off x="14723328" y="9424274"/>
            <a:ext cx="4707614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sz="2850" b="1" spc="-85" dirty="0">
                <a:solidFill>
                  <a:srgbClr val="FFFFFF"/>
                </a:solidFill>
                <a:latin typeface="Gill Sans MT"/>
                <a:cs typeface="Gill Sans MT"/>
              </a:rPr>
              <a:t>(MLOps</a:t>
            </a:r>
            <a:r>
              <a:rPr sz="2850" b="1" spc="-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730" dirty="0">
                <a:solidFill>
                  <a:srgbClr val="FFFFFF"/>
                </a:solidFill>
                <a:latin typeface="Gill Sans MT"/>
                <a:cs typeface="Gill Sans MT"/>
              </a:rPr>
              <a:t>=</a:t>
            </a:r>
            <a:r>
              <a:rPr sz="2850" b="1" spc="-7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80" dirty="0">
                <a:solidFill>
                  <a:srgbClr val="FFFFFF"/>
                </a:solidFill>
                <a:latin typeface="Gill Sans MT"/>
                <a:cs typeface="Gill Sans MT"/>
              </a:rPr>
              <a:t>machine</a:t>
            </a:r>
            <a:r>
              <a:rPr sz="2850" b="1" spc="-7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learning</a:t>
            </a:r>
            <a:endParaRPr sz="285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">
            <a:off x="14559211" y="9838668"/>
            <a:ext cx="5007110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sz="2850" b="1" spc="-165" dirty="0">
                <a:solidFill>
                  <a:srgbClr val="FFFFFF"/>
                </a:solidFill>
                <a:latin typeface="Gill Sans MT"/>
                <a:cs typeface="Gill Sans MT"/>
              </a:rPr>
              <a:t>operations</a:t>
            </a:r>
            <a:r>
              <a:rPr sz="2850" b="1" spc="-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315" dirty="0">
                <a:solidFill>
                  <a:srgbClr val="FFFFFF"/>
                </a:solidFill>
                <a:latin typeface="Gill Sans MT"/>
                <a:cs typeface="Gill Sans MT"/>
              </a:rPr>
              <a:t>or</a:t>
            </a:r>
            <a:r>
              <a:rPr sz="2850" b="1" spc="-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80" dirty="0">
                <a:solidFill>
                  <a:srgbClr val="00A2FF"/>
                </a:solidFill>
                <a:latin typeface="Gill Sans MT"/>
                <a:cs typeface="Gill Sans MT"/>
              </a:rPr>
              <a:t>machine</a:t>
            </a:r>
            <a:r>
              <a:rPr sz="2850" b="1" spc="-35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00A2FF"/>
                </a:solidFill>
                <a:latin typeface="Gill Sans MT"/>
                <a:cs typeface="Gill Sans MT"/>
              </a:rPr>
              <a:t>learning</a:t>
            </a:r>
            <a:endParaRPr sz="285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 rot="120000">
            <a:off x="15968530" y="10253063"/>
            <a:ext cx="2159306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sz="2850" b="1" spc="-10" dirty="0">
                <a:solidFill>
                  <a:srgbClr val="00A2FF"/>
                </a:solidFill>
                <a:latin typeface="Gill Sans MT"/>
                <a:cs typeface="Gill Sans MT"/>
              </a:rPr>
              <a:t>engineering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285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22009" y="10880824"/>
            <a:ext cx="50806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40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PyTorch</a:t>
            </a:r>
            <a:r>
              <a:rPr sz="18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Extra</a:t>
            </a:r>
            <a:r>
              <a:rPr sz="18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Resources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MLOps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219823"/>
            <a:ext cx="16912590" cy="2760345"/>
          </a:xfrm>
          <a:prstGeom prst="rect">
            <a:avLst/>
          </a:prstGeom>
        </p:spPr>
        <p:txBody>
          <a:bodyPr vert="horz" wrap="square" lIns="0" tIns="65404" rIns="0" bIns="0" rtlCol="0">
            <a:spAutoFit/>
          </a:bodyPr>
          <a:lstStyle/>
          <a:p>
            <a:pPr marL="400050" marR="5080" indent="-387985">
              <a:lnSpc>
                <a:spcPts val="10610"/>
              </a:lnSpc>
              <a:spcBef>
                <a:spcPts val="515"/>
              </a:spcBef>
            </a:pPr>
            <a:r>
              <a:rPr sz="9100" b="0" spc="515" dirty="0">
                <a:latin typeface="Calibri"/>
                <a:cs typeface="Calibri"/>
              </a:rPr>
              <a:t>“What</a:t>
            </a:r>
            <a:r>
              <a:rPr sz="9100" b="0" spc="-470" dirty="0">
                <a:latin typeface="Calibri"/>
                <a:cs typeface="Calibri"/>
              </a:rPr>
              <a:t> </a:t>
            </a:r>
            <a:r>
              <a:rPr sz="9100" b="0" spc="505" dirty="0">
                <a:latin typeface="Calibri"/>
                <a:cs typeface="Calibri"/>
              </a:rPr>
              <a:t>kinds</a:t>
            </a:r>
            <a:r>
              <a:rPr sz="9100" b="0" spc="-470" dirty="0">
                <a:latin typeface="Calibri"/>
                <a:cs typeface="Calibri"/>
              </a:rPr>
              <a:t> </a:t>
            </a:r>
            <a:r>
              <a:rPr sz="9100" b="0" spc="645" dirty="0">
                <a:latin typeface="Calibri"/>
                <a:cs typeface="Calibri"/>
              </a:rPr>
              <a:t>of</a:t>
            </a:r>
            <a:r>
              <a:rPr sz="9100" b="0" spc="-470" dirty="0">
                <a:latin typeface="Calibri"/>
                <a:cs typeface="Calibri"/>
              </a:rPr>
              <a:t> </a:t>
            </a:r>
            <a:r>
              <a:rPr sz="9100" b="0" spc="515" dirty="0">
                <a:latin typeface="Calibri"/>
                <a:cs typeface="Calibri"/>
              </a:rPr>
              <a:t>machine</a:t>
            </a:r>
            <a:r>
              <a:rPr sz="9100" b="0" spc="-465" dirty="0">
                <a:latin typeface="Calibri"/>
                <a:cs typeface="Calibri"/>
              </a:rPr>
              <a:t> </a:t>
            </a:r>
            <a:r>
              <a:rPr sz="9100" b="0" spc="365" dirty="0">
                <a:latin typeface="Calibri"/>
                <a:cs typeface="Calibri"/>
              </a:rPr>
              <a:t>learning </a:t>
            </a:r>
            <a:r>
              <a:rPr sz="9100" b="0" spc="570" dirty="0">
                <a:latin typeface="Calibri"/>
                <a:cs typeface="Calibri"/>
              </a:rPr>
              <a:t>model</a:t>
            </a:r>
            <a:r>
              <a:rPr sz="9100" b="0" spc="-480" dirty="0">
                <a:latin typeface="Calibri"/>
                <a:cs typeface="Calibri"/>
              </a:rPr>
              <a:t> </a:t>
            </a:r>
            <a:r>
              <a:rPr sz="9100" b="0" spc="550" dirty="0">
                <a:latin typeface="Calibri"/>
                <a:cs typeface="Calibri"/>
              </a:rPr>
              <a:t>deployments</a:t>
            </a:r>
            <a:r>
              <a:rPr sz="9100" b="0" spc="-480" dirty="0">
                <a:latin typeface="Calibri"/>
                <a:cs typeface="Calibri"/>
              </a:rPr>
              <a:t> </a:t>
            </a:r>
            <a:r>
              <a:rPr sz="9100" b="0" spc="400" dirty="0">
                <a:latin typeface="Calibri"/>
                <a:cs typeface="Calibri"/>
              </a:rPr>
              <a:t>are</a:t>
            </a:r>
            <a:r>
              <a:rPr sz="9100" b="0" spc="-475" dirty="0">
                <a:latin typeface="Calibri"/>
                <a:cs typeface="Calibri"/>
              </a:rPr>
              <a:t> </a:t>
            </a:r>
            <a:r>
              <a:rPr sz="9100" b="0" spc="345" dirty="0">
                <a:latin typeface="Calibri"/>
                <a:cs typeface="Calibri"/>
              </a:rPr>
              <a:t>there?”</a:t>
            </a:r>
            <a:endParaRPr sz="9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16380">
              <a:lnSpc>
                <a:spcPct val="100000"/>
              </a:lnSpc>
              <a:spcBef>
                <a:spcPts val="130"/>
              </a:spcBef>
            </a:pPr>
            <a:r>
              <a:rPr b="0" spc="620" dirty="0">
                <a:latin typeface="Calibri"/>
                <a:cs typeface="Calibri"/>
              </a:rPr>
              <a:t>Deployment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35" dirty="0">
                <a:latin typeface="Calibri"/>
                <a:cs typeface="Calibri"/>
              </a:rPr>
              <a:t>questions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680" dirty="0">
                <a:latin typeface="Calibri"/>
                <a:cs typeface="Calibri"/>
              </a:rPr>
              <a:t>to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620" dirty="0">
                <a:latin typeface="Calibri"/>
                <a:cs typeface="Calibri"/>
              </a:rPr>
              <a:t>ask</a:t>
            </a:r>
          </a:p>
        </p:txBody>
      </p:sp>
      <p:sp>
        <p:nvSpPr>
          <p:cNvPr id="3" name="object 3"/>
          <p:cNvSpPr/>
          <p:nvPr/>
        </p:nvSpPr>
        <p:spPr>
          <a:xfrm>
            <a:off x="2010291" y="2187048"/>
            <a:ext cx="10694670" cy="1852930"/>
          </a:xfrm>
          <a:custGeom>
            <a:avLst/>
            <a:gdLst/>
            <a:ahLst/>
            <a:cxnLst/>
            <a:rect l="l" t="t" r="r" b="b"/>
            <a:pathLst>
              <a:path w="10694670" h="1852929">
                <a:moveTo>
                  <a:pt x="10269700" y="0"/>
                </a:moveTo>
                <a:lnTo>
                  <a:pt x="424798" y="0"/>
                </a:lnTo>
                <a:lnTo>
                  <a:pt x="355788" y="166"/>
                </a:lnTo>
                <a:lnTo>
                  <a:pt x="297548" y="1332"/>
                </a:lnTo>
                <a:lnTo>
                  <a:pt x="248882" y="4496"/>
                </a:lnTo>
                <a:lnTo>
                  <a:pt x="208593" y="10658"/>
                </a:lnTo>
                <a:lnTo>
                  <a:pt x="134308" y="40048"/>
                </a:lnTo>
                <a:lnTo>
                  <a:pt x="97524" y="65860"/>
                </a:lnTo>
                <a:lnTo>
                  <a:pt x="65860" y="97523"/>
                </a:lnTo>
                <a:lnTo>
                  <a:pt x="40048" y="134308"/>
                </a:lnTo>
                <a:lnTo>
                  <a:pt x="20817" y="175484"/>
                </a:lnTo>
                <a:lnTo>
                  <a:pt x="4496" y="248882"/>
                </a:lnTo>
                <a:lnTo>
                  <a:pt x="1332" y="297548"/>
                </a:lnTo>
                <a:lnTo>
                  <a:pt x="166" y="355788"/>
                </a:lnTo>
                <a:lnTo>
                  <a:pt x="0" y="424798"/>
                </a:lnTo>
                <a:lnTo>
                  <a:pt x="0" y="1427791"/>
                </a:lnTo>
                <a:lnTo>
                  <a:pt x="166" y="1496801"/>
                </a:lnTo>
                <a:lnTo>
                  <a:pt x="1332" y="1555040"/>
                </a:lnTo>
                <a:lnTo>
                  <a:pt x="4496" y="1603706"/>
                </a:lnTo>
                <a:lnTo>
                  <a:pt x="10658" y="1643995"/>
                </a:lnTo>
                <a:lnTo>
                  <a:pt x="40048" y="1718281"/>
                </a:lnTo>
                <a:lnTo>
                  <a:pt x="65860" y="1755065"/>
                </a:lnTo>
                <a:lnTo>
                  <a:pt x="97524" y="1786729"/>
                </a:lnTo>
                <a:lnTo>
                  <a:pt x="134308" y="1812541"/>
                </a:lnTo>
                <a:lnTo>
                  <a:pt x="175484" y="1831772"/>
                </a:lnTo>
                <a:lnTo>
                  <a:pt x="248882" y="1848093"/>
                </a:lnTo>
                <a:lnTo>
                  <a:pt x="297548" y="1851257"/>
                </a:lnTo>
                <a:lnTo>
                  <a:pt x="355788" y="1852423"/>
                </a:lnTo>
                <a:lnTo>
                  <a:pt x="424798" y="1852589"/>
                </a:lnTo>
                <a:lnTo>
                  <a:pt x="10269700" y="1852589"/>
                </a:lnTo>
                <a:lnTo>
                  <a:pt x="10338710" y="1852423"/>
                </a:lnTo>
                <a:lnTo>
                  <a:pt x="10396949" y="1851257"/>
                </a:lnTo>
                <a:lnTo>
                  <a:pt x="10445615" y="1848093"/>
                </a:lnTo>
                <a:lnTo>
                  <a:pt x="10485904" y="1841931"/>
                </a:lnTo>
                <a:lnTo>
                  <a:pt x="10560189" y="1812541"/>
                </a:lnTo>
                <a:lnTo>
                  <a:pt x="10596975" y="1786729"/>
                </a:lnTo>
                <a:lnTo>
                  <a:pt x="10628640" y="1755065"/>
                </a:lnTo>
                <a:lnTo>
                  <a:pt x="10654455" y="1718281"/>
                </a:lnTo>
                <a:lnTo>
                  <a:pt x="10673688" y="1677104"/>
                </a:lnTo>
                <a:lnTo>
                  <a:pt x="10690008" y="1603706"/>
                </a:lnTo>
                <a:lnTo>
                  <a:pt x="10693172" y="1555040"/>
                </a:lnTo>
                <a:lnTo>
                  <a:pt x="10694338" y="1496801"/>
                </a:lnTo>
                <a:lnTo>
                  <a:pt x="10694504" y="1427791"/>
                </a:lnTo>
                <a:lnTo>
                  <a:pt x="10694504" y="424798"/>
                </a:lnTo>
                <a:lnTo>
                  <a:pt x="10694338" y="355788"/>
                </a:lnTo>
                <a:lnTo>
                  <a:pt x="10693172" y="297548"/>
                </a:lnTo>
                <a:lnTo>
                  <a:pt x="10690008" y="248882"/>
                </a:lnTo>
                <a:lnTo>
                  <a:pt x="10683846" y="208593"/>
                </a:lnTo>
                <a:lnTo>
                  <a:pt x="10654455" y="134308"/>
                </a:lnTo>
                <a:lnTo>
                  <a:pt x="10628640" y="97523"/>
                </a:lnTo>
                <a:lnTo>
                  <a:pt x="10596975" y="65860"/>
                </a:lnTo>
                <a:lnTo>
                  <a:pt x="10560189" y="40048"/>
                </a:lnTo>
                <a:lnTo>
                  <a:pt x="10519012" y="20817"/>
                </a:lnTo>
                <a:lnTo>
                  <a:pt x="10445615" y="4496"/>
                </a:lnTo>
                <a:lnTo>
                  <a:pt x="10396949" y="1332"/>
                </a:lnTo>
                <a:lnTo>
                  <a:pt x="10338710" y="166"/>
                </a:lnTo>
                <a:lnTo>
                  <a:pt x="10269700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97183" y="2376669"/>
            <a:ext cx="9721215" cy="1386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92225" marR="5080" indent="-1280160">
              <a:lnSpc>
                <a:spcPct val="108900"/>
              </a:lnSpc>
              <a:spcBef>
                <a:spcPts val="95"/>
              </a:spcBef>
            </a:pPr>
            <a:r>
              <a:rPr sz="4100" spc="36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4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405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85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u="heavy" spc="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ideal</a:t>
            </a:r>
            <a:r>
              <a:rPr sz="4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2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40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4100" spc="3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30" dirty="0">
                <a:solidFill>
                  <a:srgbClr val="FFFFFF"/>
                </a:solidFill>
                <a:latin typeface="Calibri"/>
                <a:cs typeface="Calibri"/>
              </a:rPr>
              <a:t>deployment</a:t>
            </a:r>
            <a:r>
              <a:rPr sz="4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65" dirty="0">
                <a:solidFill>
                  <a:srgbClr val="FFFFFF"/>
                </a:solidFill>
                <a:latin typeface="Calibri"/>
                <a:cs typeface="Calibri"/>
              </a:rPr>
              <a:t>scenario?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26854" y="2458170"/>
            <a:ext cx="4406265" cy="11353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503555" indent="-49085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03555" algn="l"/>
              </a:tabLst>
            </a:pPr>
            <a:r>
              <a:rPr sz="3450" b="1" spc="-220" dirty="0">
                <a:solidFill>
                  <a:srgbClr val="FFFFFF"/>
                </a:solidFill>
                <a:latin typeface="Gill Sans MT"/>
                <a:cs typeface="Gill Sans MT"/>
              </a:rPr>
              <a:t>Works</a:t>
            </a:r>
            <a:r>
              <a:rPr sz="34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204" dirty="0">
                <a:solidFill>
                  <a:srgbClr val="FFFFFF"/>
                </a:solidFill>
                <a:latin typeface="Gill Sans MT"/>
                <a:cs typeface="Gill Sans MT"/>
              </a:rPr>
              <a:t>every</a:t>
            </a:r>
            <a:r>
              <a:rPr sz="34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Gill Sans MT"/>
                <a:cs typeface="Gill Sans MT"/>
              </a:rPr>
              <a:t>time</a:t>
            </a:r>
            <a:endParaRPr sz="3450">
              <a:latin typeface="Gill Sans MT"/>
              <a:cs typeface="Gill Sans MT"/>
            </a:endParaRPr>
          </a:p>
          <a:p>
            <a:pPr marL="502920" indent="-490220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502920" algn="l"/>
              </a:tabLst>
            </a:pPr>
            <a:r>
              <a:rPr sz="3450" b="1" spc="-245" dirty="0">
                <a:solidFill>
                  <a:srgbClr val="FFFFFF"/>
                </a:solidFill>
                <a:latin typeface="Gill Sans MT"/>
                <a:cs typeface="Gill Sans MT"/>
              </a:rPr>
              <a:t>Speed</a:t>
            </a:r>
            <a:r>
              <a:rPr sz="3450" b="1" spc="-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30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3450" b="1" spc="-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dirty="0">
                <a:solidFill>
                  <a:srgbClr val="FFFFFF"/>
                </a:solidFill>
                <a:latin typeface="Gill Sans MT"/>
                <a:cs typeface="Gill Sans MT"/>
              </a:rPr>
              <a:t>light</a:t>
            </a:r>
            <a:r>
              <a:rPr sz="3450" b="1" spc="-3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70" dirty="0">
                <a:solidFill>
                  <a:srgbClr val="FFFFFF"/>
                </a:solidFill>
                <a:latin typeface="Gill Sans MT"/>
                <a:cs typeface="Gill Sans MT"/>
              </a:rPr>
              <a:t>(fast)</a:t>
            </a:r>
            <a:endParaRPr sz="3450">
              <a:latin typeface="Gill Sans MT"/>
              <a:cs typeface="Gill Sans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88434" y="4187043"/>
            <a:ext cx="138430" cy="1136015"/>
            <a:chOff x="7288434" y="4187043"/>
            <a:chExt cx="138430" cy="1136015"/>
          </a:xfrm>
        </p:grpSpPr>
        <p:sp>
          <p:nvSpPr>
            <p:cNvPr id="7" name="object 7"/>
            <p:cNvSpPr/>
            <p:nvPr/>
          </p:nvSpPr>
          <p:spPr>
            <a:xfrm>
              <a:off x="7357542" y="4187043"/>
              <a:ext cx="0" cy="1013460"/>
            </a:xfrm>
            <a:custGeom>
              <a:avLst/>
              <a:gdLst/>
              <a:ahLst/>
              <a:cxnLst/>
              <a:rect l="l" t="t" r="r" b="b"/>
              <a:pathLst>
                <a:path h="1013460">
                  <a:moveTo>
                    <a:pt x="0" y="0"/>
                  </a:moveTo>
                  <a:lnTo>
                    <a:pt x="0" y="997221"/>
                  </a:lnTo>
                  <a:lnTo>
                    <a:pt x="0" y="1012927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288434" y="518426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010291" y="5469883"/>
            <a:ext cx="10694670" cy="1852930"/>
          </a:xfrm>
          <a:custGeom>
            <a:avLst/>
            <a:gdLst/>
            <a:ahLst/>
            <a:cxnLst/>
            <a:rect l="l" t="t" r="r" b="b"/>
            <a:pathLst>
              <a:path w="10694670" h="1852929">
                <a:moveTo>
                  <a:pt x="10269700" y="0"/>
                </a:moveTo>
                <a:lnTo>
                  <a:pt x="424798" y="0"/>
                </a:lnTo>
                <a:lnTo>
                  <a:pt x="355788" y="166"/>
                </a:lnTo>
                <a:lnTo>
                  <a:pt x="297548" y="1332"/>
                </a:lnTo>
                <a:lnTo>
                  <a:pt x="248882" y="4496"/>
                </a:lnTo>
                <a:lnTo>
                  <a:pt x="208593" y="10658"/>
                </a:lnTo>
                <a:lnTo>
                  <a:pt x="134308" y="40048"/>
                </a:lnTo>
                <a:lnTo>
                  <a:pt x="97524" y="65860"/>
                </a:lnTo>
                <a:lnTo>
                  <a:pt x="65860" y="97524"/>
                </a:lnTo>
                <a:lnTo>
                  <a:pt x="40048" y="134308"/>
                </a:lnTo>
                <a:lnTo>
                  <a:pt x="20817" y="175484"/>
                </a:lnTo>
                <a:lnTo>
                  <a:pt x="4496" y="248882"/>
                </a:lnTo>
                <a:lnTo>
                  <a:pt x="1332" y="297548"/>
                </a:lnTo>
                <a:lnTo>
                  <a:pt x="166" y="355788"/>
                </a:lnTo>
                <a:lnTo>
                  <a:pt x="0" y="424798"/>
                </a:lnTo>
                <a:lnTo>
                  <a:pt x="0" y="1427792"/>
                </a:lnTo>
                <a:lnTo>
                  <a:pt x="166" y="1496801"/>
                </a:lnTo>
                <a:lnTo>
                  <a:pt x="1332" y="1555041"/>
                </a:lnTo>
                <a:lnTo>
                  <a:pt x="4496" y="1603707"/>
                </a:lnTo>
                <a:lnTo>
                  <a:pt x="10658" y="1643996"/>
                </a:lnTo>
                <a:lnTo>
                  <a:pt x="40048" y="1718281"/>
                </a:lnTo>
                <a:lnTo>
                  <a:pt x="65860" y="1755066"/>
                </a:lnTo>
                <a:lnTo>
                  <a:pt x="97524" y="1786729"/>
                </a:lnTo>
                <a:lnTo>
                  <a:pt x="134308" y="1812541"/>
                </a:lnTo>
                <a:lnTo>
                  <a:pt x="175484" y="1831773"/>
                </a:lnTo>
                <a:lnTo>
                  <a:pt x="248882" y="1848093"/>
                </a:lnTo>
                <a:lnTo>
                  <a:pt x="297548" y="1851257"/>
                </a:lnTo>
                <a:lnTo>
                  <a:pt x="355788" y="1852423"/>
                </a:lnTo>
                <a:lnTo>
                  <a:pt x="424798" y="1852589"/>
                </a:lnTo>
                <a:lnTo>
                  <a:pt x="10269700" y="1852589"/>
                </a:lnTo>
                <a:lnTo>
                  <a:pt x="10338710" y="1852423"/>
                </a:lnTo>
                <a:lnTo>
                  <a:pt x="10396949" y="1851257"/>
                </a:lnTo>
                <a:lnTo>
                  <a:pt x="10445615" y="1848093"/>
                </a:lnTo>
                <a:lnTo>
                  <a:pt x="10485904" y="1841931"/>
                </a:lnTo>
                <a:lnTo>
                  <a:pt x="10560189" y="1812541"/>
                </a:lnTo>
                <a:lnTo>
                  <a:pt x="10596975" y="1786729"/>
                </a:lnTo>
                <a:lnTo>
                  <a:pt x="10628640" y="1755066"/>
                </a:lnTo>
                <a:lnTo>
                  <a:pt x="10654455" y="1718281"/>
                </a:lnTo>
                <a:lnTo>
                  <a:pt x="10673688" y="1677104"/>
                </a:lnTo>
                <a:lnTo>
                  <a:pt x="10690008" y="1603707"/>
                </a:lnTo>
                <a:lnTo>
                  <a:pt x="10693172" y="1555041"/>
                </a:lnTo>
                <a:lnTo>
                  <a:pt x="10694338" y="1496801"/>
                </a:lnTo>
                <a:lnTo>
                  <a:pt x="10694504" y="1427792"/>
                </a:lnTo>
                <a:lnTo>
                  <a:pt x="10694504" y="424798"/>
                </a:lnTo>
                <a:lnTo>
                  <a:pt x="10694338" y="355788"/>
                </a:lnTo>
                <a:lnTo>
                  <a:pt x="10693172" y="297548"/>
                </a:lnTo>
                <a:lnTo>
                  <a:pt x="10690008" y="248882"/>
                </a:lnTo>
                <a:lnTo>
                  <a:pt x="10683846" y="208593"/>
                </a:lnTo>
                <a:lnTo>
                  <a:pt x="10654455" y="134308"/>
                </a:lnTo>
                <a:lnTo>
                  <a:pt x="10628640" y="97524"/>
                </a:lnTo>
                <a:lnTo>
                  <a:pt x="10596975" y="65860"/>
                </a:lnTo>
                <a:lnTo>
                  <a:pt x="10560189" y="40048"/>
                </a:lnTo>
                <a:lnTo>
                  <a:pt x="10519012" y="20817"/>
                </a:lnTo>
                <a:lnTo>
                  <a:pt x="10445615" y="4496"/>
                </a:lnTo>
                <a:lnTo>
                  <a:pt x="10396949" y="1332"/>
                </a:lnTo>
                <a:lnTo>
                  <a:pt x="10338710" y="166"/>
                </a:lnTo>
                <a:lnTo>
                  <a:pt x="10269700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473168" y="6042796"/>
            <a:ext cx="77692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65" dirty="0">
                <a:solidFill>
                  <a:srgbClr val="FFFFFF"/>
                </a:solidFill>
                <a:latin typeface="Calibri"/>
                <a:cs typeface="Calibri"/>
              </a:rPr>
              <a:t>Where’s</a:t>
            </a:r>
            <a:r>
              <a:rPr sz="4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405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400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Calibri"/>
                <a:cs typeface="Calibri"/>
              </a:rPr>
              <a:t>go?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10291" y="8752720"/>
            <a:ext cx="10694670" cy="1852930"/>
          </a:xfrm>
          <a:custGeom>
            <a:avLst/>
            <a:gdLst/>
            <a:ahLst/>
            <a:cxnLst/>
            <a:rect l="l" t="t" r="r" b="b"/>
            <a:pathLst>
              <a:path w="10694670" h="1852929">
                <a:moveTo>
                  <a:pt x="10269700" y="0"/>
                </a:moveTo>
                <a:lnTo>
                  <a:pt x="424798" y="0"/>
                </a:lnTo>
                <a:lnTo>
                  <a:pt x="355788" y="166"/>
                </a:lnTo>
                <a:lnTo>
                  <a:pt x="297548" y="1332"/>
                </a:lnTo>
                <a:lnTo>
                  <a:pt x="248882" y="4496"/>
                </a:lnTo>
                <a:lnTo>
                  <a:pt x="208593" y="10657"/>
                </a:lnTo>
                <a:lnTo>
                  <a:pt x="134308" y="40047"/>
                </a:lnTo>
                <a:lnTo>
                  <a:pt x="97524" y="65860"/>
                </a:lnTo>
                <a:lnTo>
                  <a:pt x="65860" y="97523"/>
                </a:lnTo>
                <a:lnTo>
                  <a:pt x="40048" y="134308"/>
                </a:lnTo>
                <a:lnTo>
                  <a:pt x="20817" y="175484"/>
                </a:lnTo>
                <a:lnTo>
                  <a:pt x="4496" y="248882"/>
                </a:lnTo>
                <a:lnTo>
                  <a:pt x="1332" y="297548"/>
                </a:lnTo>
                <a:lnTo>
                  <a:pt x="166" y="355787"/>
                </a:lnTo>
                <a:lnTo>
                  <a:pt x="0" y="424797"/>
                </a:lnTo>
                <a:lnTo>
                  <a:pt x="0" y="1427791"/>
                </a:lnTo>
                <a:lnTo>
                  <a:pt x="166" y="1496800"/>
                </a:lnTo>
                <a:lnTo>
                  <a:pt x="1332" y="1555040"/>
                </a:lnTo>
                <a:lnTo>
                  <a:pt x="4496" y="1603706"/>
                </a:lnTo>
                <a:lnTo>
                  <a:pt x="10658" y="1643995"/>
                </a:lnTo>
                <a:lnTo>
                  <a:pt x="40048" y="1718280"/>
                </a:lnTo>
                <a:lnTo>
                  <a:pt x="65860" y="1755065"/>
                </a:lnTo>
                <a:lnTo>
                  <a:pt x="97524" y="1786728"/>
                </a:lnTo>
                <a:lnTo>
                  <a:pt x="134308" y="1812540"/>
                </a:lnTo>
                <a:lnTo>
                  <a:pt x="175484" y="1831772"/>
                </a:lnTo>
                <a:lnTo>
                  <a:pt x="248882" y="1848092"/>
                </a:lnTo>
                <a:lnTo>
                  <a:pt x="297548" y="1851256"/>
                </a:lnTo>
                <a:lnTo>
                  <a:pt x="355788" y="1852422"/>
                </a:lnTo>
                <a:lnTo>
                  <a:pt x="424798" y="1852589"/>
                </a:lnTo>
                <a:lnTo>
                  <a:pt x="10269700" y="1852589"/>
                </a:lnTo>
                <a:lnTo>
                  <a:pt x="10338710" y="1852422"/>
                </a:lnTo>
                <a:lnTo>
                  <a:pt x="10396949" y="1851256"/>
                </a:lnTo>
                <a:lnTo>
                  <a:pt x="10445615" y="1848092"/>
                </a:lnTo>
                <a:lnTo>
                  <a:pt x="10485904" y="1841930"/>
                </a:lnTo>
                <a:lnTo>
                  <a:pt x="10560189" y="1812540"/>
                </a:lnTo>
                <a:lnTo>
                  <a:pt x="10596975" y="1786728"/>
                </a:lnTo>
                <a:lnTo>
                  <a:pt x="10628640" y="1755065"/>
                </a:lnTo>
                <a:lnTo>
                  <a:pt x="10654455" y="1718280"/>
                </a:lnTo>
                <a:lnTo>
                  <a:pt x="10673688" y="1677104"/>
                </a:lnTo>
                <a:lnTo>
                  <a:pt x="10690008" y="1603706"/>
                </a:lnTo>
                <a:lnTo>
                  <a:pt x="10693172" y="1555040"/>
                </a:lnTo>
                <a:lnTo>
                  <a:pt x="10694338" y="1496800"/>
                </a:lnTo>
                <a:lnTo>
                  <a:pt x="10694504" y="1427791"/>
                </a:lnTo>
                <a:lnTo>
                  <a:pt x="10694504" y="424797"/>
                </a:lnTo>
                <a:lnTo>
                  <a:pt x="10694338" y="355787"/>
                </a:lnTo>
                <a:lnTo>
                  <a:pt x="10693172" y="297548"/>
                </a:lnTo>
                <a:lnTo>
                  <a:pt x="10690008" y="248882"/>
                </a:lnTo>
                <a:lnTo>
                  <a:pt x="10683846" y="208593"/>
                </a:lnTo>
                <a:lnTo>
                  <a:pt x="10654455" y="134308"/>
                </a:lnTo>
                <a:lnTo>
                  <a:pt x="10628640" y="97523"/>
                </a:lnTo>
                <a:lnTo>
                  <a:pt x="10596975" y="65860"/>
                </a:lnTo>
                <a:lnTo>
                  <a:pt x="10560189" y="40047"/>
                </a:lnTo>
                <a:lnTo>
                  <a:pt x="10519012" y="20816"/>
                </a:lnTo>
                <a:lnTo>
                  <a:pt x="10445615" y="4496"/>
                </a:lnTo>
                <a:lnTo>
                  <a:pt x="10396949" y="1332"/>
                </a:lnTo>
                <a:lnTo>
                  <a:pt x="10338710" y="166"/>
                </a:lnTo>
                <a:lnTo>
                  <a:pt x="10269700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09046" y="9325631"/>
            <a:ext cx="86969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90" dirty="0">
                <a:solidFill>
                  <a:srgbClr val="FFFFFF"/>
                </a:solidFill>
                <a:latin typeface="Calibri"/>
                <a:cs typeface="Calibri"/>
              </a:rPr>
              <a:t>How’s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405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4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400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75" dirty="0">
                <a:solidFill>
                  <a:srgbClr val="FFFFFF"/>
                </a:solidFill>
                <a:latin typeface="Calibri"/>
                <a:cs typeface="Calibri"/>
              </a:rPr>
              <a:t>function?</a:t>
            </a:r>
            <a:endParaRPr sz="41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288434" y="7469878"/>
            <a:ext cx="138430" cy="1136015"/>
            <a:chOff x="7288434" y="7469878"/>
            <a:chExt cx="138430" cy="1136015"/>
          </a:xfrm>
        </p:grpSpPr>
        <p:sp>
          <p:nvSpPr>
            <p:cNvPr id="14" name="object 14"/>
            <p:cNvSpPr/>
            <p:nvPr/>
          </p:nvSpPr>
          <p:spPr>
            <a:xfrm>
              <a:off x="7357542" y="7469878"/>
              <a:ext cx="0" cy="1013460"/>
            </a:xfrm>
            <a:custGeom>
              <a:avLst/>
              <a:gdLst/>
              <a:ahLst/>
              <a:cxnLst/>
              <a:rect l="l" t="t" r="r" b="b"/>
              <a:pathLst>
                <a:path h="1013459">
                  <a:moveTo>
                    <a:pt x="0" y="0"/>
                  </a:moveTo>
                  <a:lnTo>
                    <a:pt x="0" y="997221"/>
                  </a:lnTo>
                  <a:lnTo>
                    <a:pt x="0" y="1012927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288434" y="846709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268194" y="5741005"/>
            <a:ext cx="3742054" cy="11353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503555" indent="-49085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03555" algn="l"/>
              </a:tabLst>
            </a:pPr>
            <a:r>
              <a:rPr sz="3450" b="1" spc="-195" dirty="0">
                <a:solidFill>
                  <a:srgbClr val="FFFFFF"/>
                </a:solidFill>
                <a:latin typeface="Gill Sans MT"/>
                <a:cs typeface="Gill Sans MT"/>
              </a:rPr>
              <a:t>On-</a:t>
            </a:r>
            <a:r>
              <a:rPr sz="3450" b="1" spc="-155" dirty="0">
                <a:solidFill>
                  <a:srgbClr val="FFFFFF"/>
                </a:solidFill>
                <a:latin typeface="Gill Sans MT"/>
                <a:cs typeface="Gill Sans MT"/>
              </a:rPr>
              <a:t>device</a:t>
            </a:r>
            <a:r>
              <a:rPr sz="34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25" dirty="0">
                <a:solidFill>
                  <a:srgbClr val="FFFFFF"/>
                </a:solidFill>
                <a:latin typeface="Gill Sans MT"/>
                <a:cs typeface="Gill Sans MT"/>
              </a:rPr>
              <a:t>(edge)</a:t>
            </a:r>
            <a:endParaRPr sz="3450">
              <a:latin typeface="Gill Sans MT"/>
              <a:cs typeface="Gill Sans MT"/>
            </a:endParaRPr>
          </a:p>
          <a:p>
            <a:pPr marL="502920" indent="-490220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502920" algn="l"/>
              </a:tabLst>
            </a:pPr>
            <a:r>
              <a:rPr sz="3450" b="1" spc="-10" dirty="0">
                <a:solidFill>
                  <a:srgbClr val="FFFFFF"/>
                </a:solidFill>
                <a:latin typeface="Gill Sans MT"/>
                <a:cs typeface="Gill Sans MT"/>
              </a:rPr>
              <a:t>Cloud</a:t>
            </a:r>
            <a:endParaRPr sz="345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097780" y="9023840"/>
            <a:ext cx="4082415" cy="113538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503555" indent="-490855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503555" algn="l"/>
              </a:tabLst>
            </a:pPr>
            <a:r>
              <a:rPr sz="3450" b="1" spc="-20" dirty="0">
                <a:solidFill>
                  <a:srgbClr val="FFFFFF"/>
                </a:solidFill>
                <a:latin typeface="Gill Sans MT"/>
                <a:cs typeface="Gill Sans MT"/>
              </a:rPr>
              <a:t>Online</a:t>
            </a:r>
            <a:r>
              <a:rPr sz="3450" b="1" spc="-1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10" dirty="0">
                <a:solidFill>
                  <a:srgbClr val="FFFFFF"/>
                </a:solidFill>
                <a:latin typeface="Gill Sans MT"/>
                <a:cs typeface="Gill Sans MT"/>
              </a:rPr>
              <a:t>(real-</a:t>
            </a:r>
            <a:r>
              <a:rPr sz="3450" b="1" spc="-70" dirty="0">
                <a:solidFill>
                  <a:srgbClr val="FFFFFF"/>
                </a:solidFill>
                <a:latin typeface="Gill Sans MT"/>
                <a:cs typeface="Gill Sans MT"/>
              </a:rPr>
              <a:t>time)</a:t>
            </a:r>
            <a:endParaRPr sz="3450">
              <a:latin typeface="Gill Sans MT"/>
              <a:cs typeface="Gill Sans MT"/>
            </a:endParaRPr>
          </a:p>
          <a:p>
            <a:pPr marL="502920" indent="-490220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502920" algn="l"/>
              </a:tabLst>
            </a:pPr>
            <a:r>
              <a:rPr sz="3450" b="1" dirty="0">
                <a:solidFill>
                  <a:srgbClr val="FFFFFF"/>
                </a:solidFill>
                <a:latin typeface="Gill Sans MT"/>
                <a:cs typeface="Gill Sans MT"/>
              </a:rPr>
              <a:t>Offline</a:t>
            </a:r>
            <a:r>
              <a:rPr sz="3450" b="1" spc="2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Gill Sans MT"/>
                <a:cs typeface="Gill Sans MT"/>
              </a:rPr>
              <a:t>(batch)</a:t>
            </a:r>
            <a:endParaRPr sz="345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 rot="180000">
            <a:off x="14410764" y="2045905"/>
            <a:ext cx="5290232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sz="2850" b="1" dirty="0">
                <a:solidFill>
                  <a:srgbClr val="61D836"/>
                </a:solidFill>
                <a:latin typeface="Gill Sans MT"/>
                <a:cs typeface="Gill Sans MT"/>
              </a:rPr>
              <a:t>Start</a:t>
            </a:r>
            <a:r>
              <a:rPr sz="2850" b="1" spc="-85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2850" b="1" spc="-320" dirty="0">
                <a:solidFill>
                  <a:srgbClr val="61D836"/>
                </a:solidFill>
                <a:latin typeface="Gill Sans MT"/>
                <a:cs typeface="Gill Sans MT"/>
              </a:rPr>
              <a:t>here</a:t>
            </a:r>
            <a:r>
              <a:rPr sz="2850" b="1" spc="-60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2850" b="1" spc="60" dirty="0">
                <a:solidFill>
                  <a:srgbClr val="FFFFFF"/>
                </a:solidFill>
                <a:latin typeface="Gill Sans MT"/>
                <a:cs typeface="Gill Sans MT"/>
              </a:rPr>
              <a:t>and</a:t>
            </a:r>
            <a:r>
              <a:rPr sz="2850" b="1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75" dirty="0">
                <a:solidFill>
                  <a:srgbClr val="FFFFFF"/>
                </a:solidFill>
                <a:latin typeface="Gill Sans MT"/>
                <a:cs typeface="Gill Sans MT"/>
              </a:rPr>
              <a:t>work</a:t>
            </a:r>
            <a:r>
              <a:rPr sz="28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10" dirty="0">
                <a:solidFill>
                  <a:srgbClr val="FFFFFF"/>
                </a:solidFill>
                <a:latin typeface="Gill Sans MT"/>
                <a:cs typeface="Gill Sans MT"/>
              </a:rPr>
              <a:t>backwards…</a:t>
            </a:r>
            <a:endParaRPr sz="2850">
              <a:latin typeface="Gill Sans MT"/>
              <a:cs typeface="Gill Sans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0648" y="2342849"/>
            <a:ext cx="232174" cy="17136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 rot="60000">
            <a:off x="15947694" y="7520332"/>
            <a:ext cx="3026522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sz="2850" b="1" spc="-260" dirty="0">
                <a:solidFill>
                  <a:srgbClr val="FFFFFF"/>
                </a:solidFill>
                <a:latin typeface="Gill Sans MT"/>
                <a:cs typeface="Gill Sans MT"/>
              </a:rPr>
              <a:t>These</a:t>
            </a:r>
            <a:r>
              <a:rPr sz="28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2850" b="1" spc="-1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mix</a:t>
            </a:r>
            <a:r>
              <a:rPr sz="285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35" dirty="0">
                <a:solidFill>
                  <a:srgbClr val="FFFFFF"/>
                </a:solidFill>
                <a:latin typeface="Gill Sans MT"/>
                <a:cs typeface="Gill Sans MT"/>
              </a:rPr>
              <a:t>and</a:t>
            </a:r>
            <a:endParaRPr sz="285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 rot="60000">
            <a:off x="16920288" y="7934916"/>
            <a:ext cx="1066537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sz="2850" b="1" spc="-140" dirty="0">
                <a:solidFill>
                  <a:srgbClr val="FFFFFF"/>
                </a:solidFill>
                <a:latin typeface="Gill Sans MT"/>
                <a:cs typeface="Gill Sans MT"/>
              </a:rPr>
              <a:t>match</a:t>
            </a:r>
            <a:endParaRPr sz="2850">
              <a:latin typeface="Gill Sans MT"/>
              <a:cs typeface="Gill Sans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6782200" y="8354815"/>
            <a:ext cx="779145" cy="725170"/>
            <a:chOff x="16782200" y="8354815"/>
            <a:chExt cx="779145" cy="725170"/>
          </a:xfrm>
        </p:grpSpPr>
        <p:sp>
          <p:nvSpPr>
            <p:cNvPr id="23" name="object 23"/>
            <p:cNvSpPr/>
            <p:nvPr/>
          </p:nvSpPr>
          <p:spPr>
            <a:xfrm>
              <a:off x="16861530" y="8365286"/>
              <a:ext cx="688975" cy="672465"/>
            </a:xfrm>
            <a:custGeom>
              <a:avLst/>
              <a:gdLst/>
              <a:ahLst/>
              <a:cxnLst/>
              <a:rect l="l" t="t" r="r" b="b"/>
              <a:pathLst>
                <a:path w="688975" h="672465">
                  <a:moveTo>
                    <a:pt x="0" y="671993"/>
                  </a:moveTo>
                  <a:lnTo>
                    <a:pt x="66200" y="634694"/>
                  </a:lnTo>
                  <a:lnTo>
                    <a:pt x="120755" y="602243"/>
                  </a:lnTo>
                  <a:lnTo>
                    <a:pt x="172891" y="569687"/>
                  </a:lnTo>
                  <a:lnTo>
                    <a:pt x="222606" y="537024"/>
                  </a:lnTo>
                  <a:lnTo>
                    <a:pt x="269901" y="504255"/>
                  </a:lnTo>
                  <a:lnTo>
                    <a:pt x="314776" y="471381"/>
                  </a:lnTo>
                  <a:lnTo>
                    <a:pt x="357231" y="438400"/>
                  </a:lnTo>
                  <a:lnTo>
                    <a:pt x="397266" y="405313"/>
                  </a:lnTo>
                  <a:lnTo>
                    <a:pt x="434880" y="372120"/>
                  </a:lnTo>
                  <a:lnTo>
                    <a:pt x="470075" y="338822"/>
                  </a:lnTo>
                  <a:lnTo>
                    <a:pt x="502849" y="305417"/>
                  </a:lnTo>
                  <a:lnTo>
                    <a:pt x="533204" y="271906"/>
                  </a:lnTo>
                  <a:lnTo>
                    <a:pt x="561138" y="238289"/>
                  </a:lnTo>
                  <a:lnTo>
                    <a:pt x="586653" y="204566"/>
                  </a:lnTo>
                  <a:lnTo>
                    <a:pt x="609747" y="170737"/>
                  </a:lnTo>
                  <a:lnTo>
                    <a:pt x="630422" y="136802"/>
                  </a:lnTo>
                  <a:lnTo>
                    <a:pt x="648676" y="102760"/>
                  </a:lnTo>
                  <a:lnTo>
                    <a:pt x="677926" y="34359"/>
                  </a:lnTo>
                  <a:lnTo>
                    <a:pt x="688921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782200" y="8988048"/>
              <a:ext cx="112395" cy="92075"/>
            </a:xfrm>
            <a:custGeom>
              <a:avLst/>
              <a:gdLst/>
              <a:ahLst/>
              <a:cxnLst/>
              <a:rect l="l" t="t" r="r" b="b"/>
              <a:pathLst>
                <a:path w="112394" h="92075">
                  <a:moveTo>
                    <a:pt x="64772" y="0"/>
                  </a:moveTo>
                  <a:lnTo>
                    <a:pt x="0" y="91842"/>
                  </a:lnTo>
                  <a:lnTo>
                    <a:pt x="112331" y="88554"/>
                  </a:lnTo>
                  <a:lnTo>
                    <a:pt x="647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6538354" y="6994011"/>
            <a:ext cx="746125" cy="417830"/>
            <a:chOff x="16538354" y="6994011"/>
            <a:chExt cx="746125" cy="417830"/>
          </a:xfrm>
        </p:grpSpPr>
        <p:sp>
          <p:nvSpPr>
            <p:cNvPr id="26" name="object 26"/>
            <p:cNvSpPr/>
            <p:nvPr/>
          </p:nvSpPr>
          <p:spPr>
            <a:xfrm>
              <a:off x="16619357" y="7034648"/>
              <a:ext cx="654685" cy="367030"/>
            </a:xfrm>
            <a:custGeom>
              <a:avLst/>
              <a:gdLst/>
              <a:ahLst/>
              <a:cxnLst/>
              <a:rect l="l" t="t" r="r" b="b"/>
              <a:pathLst>
                <a:path w="654684" h="367029">
                  <a:moveTo>
                    <a:pt x="654309" y="366527"/>
                  </a:moveTo>
                  <a:lnTo>
                    <a:pt x="622460" y="345069"/>
                  </a:lnTo>
                  <a:lnTo>
                    <a:pt x="589019" y="323229"/>
                  </a:lnTo>
                  <a:lnTo>
                    <a:pt x="553987" y="301007"/>
                  </a:lnTo>
                  <a:lnTo>
                    <a:pt x="517363" y="278404"/>
                  </a:lnTo>
                  <a:lnTo>
                    <a:pt x="479147" y="255419"/>
                  </a:lnTo>
                  <a:lnTo>
                    <a:pt x="439340" y="232052"/>
                  </a:lnTo>
                  <a:lnTo>
                    <a:pt x="397940" y="208305"/>
                  </a:lnTo>
                  <a:lnTo>
                    <a:pt x="354949" y="184175"/>
                  </a:lnTo>
                  <a:lnTo>
                    <a:pt x="310366" y="159664"/>
                  </a:lnTo>
                  <a:lnTo>
                    <a:pt x="264192" y="134772"/>
                  </a:lnTo>
                  <a:lnTo>
                    <a:pt x="216426" y="109498"/>
                  </a:lnTo>
                  <a:lnTo>
                    <a:pt x="167068" y="83842"/>
                  </a:lnTo>
                  <a:lnTo>
                    <a:pt x="116118" y="57805"/>
                  </a:lnTo>
                  <a:lnTo>
                    <a:pt x="63576" y="31386"/>
                  </a:lnTo>
                  <a:lnTo>
                    <a:pt x="9443" y="458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538354" y="6994011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4" h="90804">
                  <a:moveTo>
                    <a:pt x="112373" y="0"/>
                  </a:moveTo>
                  <a:lnTo>
                    <a:pt x="0" y="1298"/>
                  </a:lnTo>
                  <a:lnTo>
                    <a:pt x="68469" y="90421"/>
                  </a:lnTo>
                  <a:lnTo>
                    <a:pt x="1123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16380">
              <a:lnSpc>
                <a:spcPct val="100000"/>
              </a:lnSpc>
              <a:spcBef>
                <a:spcPts val="130"/>
              </a:spcBef>
            </a:pPr>
            <a:r>
              <a:rPr b="0" spc="620" dirty="0">
                <a:latin typeface="Calibri"/>
                <a:cs typeface="Calibri"/>
              </a:rPr>
              <a:t>Deployment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35" dirty="0">
                <a:latin typeface="Calibri"/>
                <a:cs typeface="Calibri"/>
              </a:rPr>
              <a:t>questions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680" dirty="0">
                <a:latin typeface="Calibri"/>
                <a:cs typeface="Calibri"/>
              </a:rPr>
              <a:t>to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620" dirty="0">
                <a:latin typeface="Calibri"/>
                <a:cs typeface="Calibri"/>
              </a:rPr>
              <a:t>ask</a:t>
            </a:r>
          </a:p>
        </p:txBody>
      </p:sp>
      <p:sp>
        <p:nvSpPr>
          <p:cNvPr id="3" name="object 3"/>
          <p:cNvSpPr/>
          <p:nvPr/>
        </p:nvSpPr>
        <p:spPr>
          <a:xfrm>
            <a:off x="2531351" y="2057299"/>
            <a:ext cx="10694670" cy="1852930"/>
          </a:xfrm>
          <a:custGeom>
            <a:avLst/>
            <a:gdLst/>
            <a:ahLst/>
            <a:cxnLst/>
            <a:rect l="l" t="t" r="r" b="b"/>
            <a:pathLst>
              <a:path w="10694669" h="1852929">
                <a:moveTo>
                  <a:pt x="10269704" y="0"/>
                </a:moveTo>
                <a:lnTo>
                  <a:pt x="424798" y="0"/>
                </a:lnTo>
                <a:lnTo>
                  <a:pt x="355788" y="166"/>
                </a:lnTo>
                <a:lnTo>
                  <a:pt x="297548" y="1332"/>
                </a:lnTo>
                <a:lnTo>
                  <a:pt x="248882" y="4496"/>
                </a:lnTo>
                <a:lnTo>
                  <a:pt x="208593" y="10658"/>
                </a:lnTo>
                <a:lnTo>
                  <a:pt x="134308" y="40048"/>
                </a:lnTo>
                <a:lnTo>
                  <a:pt x="97523" y="65860"/>
                </a:lnTo>
                <a:lnTo>
                  <a:pt x="65860" y="97523"/>
                </a:lnTo>
                <a:lnTo>
                  <a:pt x="40048" y="134308"/>
                </a:lnTo>
                <a:lnTo>
                  <a:pt x="20817" y="175484"/>
                </a:lnTo>
                <a:lnTo>
                  <a:pt x="4496" y="248882"/>
                </a:lnTo>
                <a:lnTo>
                  <a:pt x="1332" y="297548"/>
                </a:lnTo>
                <a:lnTo>
                  <a:pt x="166" y="355788"/>
                </a:lnTo>
                <a:lnTo>
                  <a:pt x="0" y="424798"/>
                </a:lnTo>
                <a:lnTo>
                  <a:pt x="0" y="1427791"/>
                </a:lnTo>
                <a:lnTo>
                  <a:pt x="166" y="1496801"/>
                </a:lnTo>
                <a:lnTo>
                  <a:pt x="1332" y="1555040"/>
                </a:lnTo>
                <a:lnTo>
                  <a:pt x="4496" y="1603706"/>
                </a:lnTo>
                <a:lnTo>
                  <a:pt x="10658" y="1643995"/>
                </a:lnTo>
                <a:lnTo>
                  <a:pt x="40048" y="1718280"/>
                </a:lnTo>
                <a:lnTo>
                  <a:pt x="65860" y="1755065"/>
                </a:lnTo>
                <a:lnTo>
                  <a:pt x="97523" y="1786728"/>
                </a:lnTo>
                <a:lnTo>
                  <a:pt x="134308" y="1812541"/>
                </a:lnTo>
                <a:lnTo>
                  <a:pt x="175484" y="1831772"/>
                </a:lnTo>
                <a:lnTo>
                  <a:pt x="248882" y="1848093"/>
                </a:lnTo>
                <a:lnTo>
                  <a:pt x="297548" y="1851257"/>
                </a:lnTo>
                <a:lnTo>
                  <a:pt x="355788" y="1852423"/>
                </a:lnTo>
                <a:lnTo>
                  <a:pt x="424798" y="1852589"/>
                </a:lnTo>
                <a:lnTo>
                  <a:pt x="10269704" y="1852589"/>
                </a:lnTo>
                <a:lnTo>
                  <a:pt x="10338713" y="1852423"/>
                </a:lnTo>
                <a:lnTo>
                  <a:pt x="10396952" y="1851257"/>
                </a:lnTo>
                <a:lnTo>
                  <a:pt x="10445618" y="1848093"/>
                </a:lnTo>
                <a:lnTo>
                  <a:pt x="10485907" y="1841931"/>
                </a:lnTo>
                <a:lnTo>
                  <a:pt x="10560192" y="1812541"/>
                </a:lnTo>
                <a:lnTo>
                  <a:pt x="10596978" y="1786728"/>
                </a:lnTo>
                <a:lnTo>
                  <a:pt x="10628641" y="1755065"/>
                </a:lnTo>
                <a:lnTo>
                  <a:pt x="10654452" y="1718280"/>
                </a:lnTo>
                <a:lnTo>
                  <a:pt x="10673681" y="1677104"/>
                </a:lnTo>
                <a:lnTo>
                  <a:pt x="10690001" y="1603706"/>
                </a:lnTo>
                <a:lnTo>
                  <a:pt x="10693165" y="1555040"/>
                </a:lnTo>
                <a:lnTo>
                  <a:pt x="10694330" y="1496801"/>
                </a:lnTo>
                <a:lnTo>
                  <a:pt x="10694497" y="1427791"/>
                </a:lnTo>
                <a:lnTo>
                  <a:pt x="10694497" y="424798"/>
                </a:lnTo>
                <a:lnTo>
                  <a:pt x="10694330" y="355788"/>
                </a:lnTo>
                <a:lnTo>
                  <a:pt x="10693165" y="297548"/>
                </a:lnTo>
                <a:lnTo>
                  <a:pt x="10690001" y="248882"/>
                </a:lnTo>
                <a:lnTo>
                  <a:pt x="10683839" y="208593"/>
                </a:lnTo>
                <a:lnTo>
                  <a:pt x="10654452" y="134308"/>
                </a:lnTo>
                <a:lnTo>
                  <a:pt x="10628641" y="97523"/>
                </a:lnTo>
                <a:lnTo>
                  <a:pt x="10596978" y="65860"/>
                </a:lnTo>
                <a:lnTo>
                  <a:pt x="10560192" y="40048"/>
                </a:lnTo>
                <a:lnTo>
                  <a:pt x="10519015" y="20817"/>
                </a:lnTo>
                <a:lnTo>
                  <a:pt x="10445618" y="4496"/>
                </a:lnTo>
                <a:lnTo>
                  <a:pt x="10396952" y="1332"/>
                </a:lnTo>
                <a:lnTo>
                  <a:pt x="10338713" y="166"/>
                </a:lnTo>
                <a:lnTo>
                  <a:pt x="10269704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94228" y="2630211"/>
            <a:ext cx="77692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65" dirty="0">
                <a:solidFill>
                  <a:srgbClr val="FFFFFF"/>
                </a:solidFill>
                <a:latin typeface="Calibri"/>
                <a:cs typeface="Calibri"/>
              </a:rPr>
              <a:t>Where’s</a:t>
            </a:r>
            <a:r>
              <a:rPr sz="4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405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400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Calibri"/>
                <a:cs typeface="Calibri"/>
              </a:rPr>
              <a:t>go?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89257" y="2355645"/>
            <a:ext cx="374205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Gill Sans MT"/>
                <a:cs typeface="Gill Sans MT"/>
              </a:rPr>
              <a:t>1.</a:t>
            </a:r>
            <a:r>
              <a:rPr sz="3450" b="1" spc="9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95" dirty="0">
                <a:solidFill>
                  <a:srgbClr val="FFFFFF"/>
                </a:solidFill>
                <a:latin typeface="Gill Sans MT"/>
                <a:cs typeface="Gill Sans MT"/>
              </a:rPr>
              <a:t>On-</a:t>
            </a:r>
            <a:r>
              <a:rPr sz="3450" b="1" spc="-155" dirty="0">
                <a:solidFill>
                  <a:srgbClr val="FFFFFF"/>
                </a:solidFill>
                <a:latin typeface="Gill Sans MT"/>
                <a:cs typeface="Gill Sans MT"/>
              </a:rPr>
              <a:t>device</a:t>
            </a:r>
            <a:r>
              <a:rPr sz="345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25" dirty="0">
                <a:solidFill>
                  <a:srgbClr val="FFFFFF"/>
                </a:solidFill>
                <a:latin typeface="Gill Sans MT"/>
                <a:cs typeface="Gill Sans MT"/>
              </a:rPr>
              <a:t>(edge)</a:t>
            </a:r>
            <a:endParaRPr sz="3450">
              <a:latin typeface="Gill Sans MT"/>
              <a:cs typeface="Gill Sans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402809" y="4749685"/>
            <a:ext cx="6697980" cy="5555615"/>
            <a:chOff x="2402809" y="4749685"/>
            <a:chExt cx="6697980" cy="55556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64001" y="4971470"/>
              <a:ext cx="2980978" cy="29809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3656" y="8204426"/>
              <a:ext cx="4292562" cy="18227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75406" y="4972790"/>
              <a:ext cx="2003376" cy="405057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28986" y="4775862"/>
              <a:ext cx="6645275" cy="5503545"/>
            </a:xfrm>
            <a:custGeom>
              <a:avLst/>
              <a:gdLst/>
              <a:ahLst/>
              <a:cxnLst/>
              <a:rect l="l" t="t" r="r" b="b"/>
              <a:pathLst>
                <a:path w="6645275" h="5503545">
                  <a:moveTo>
                    <a:pt x="444415" y="0"/>
                  </a:moveTo>
                  <a:lnTo>
                    <a:pt x="6200689" y="0"/>
                  </a:lnTo>
                  <a:lnTo>
                    <a:pt x="6272886" y="174"/>
                  </a:lnTo>
                  <a:lnTo>
                    <a:pt x="6333815" y="1393"/>
                  </a:lnTo>
                  <a:lnTo>
                    <a:pt x="6384728" y="4704"/>
                  </a:lnTo>
                  <a:lnTo>
                    <a:pt x="6426878" y="11150"/>
                  </a:lnTo>
                  <a:lnTo>
                    <a:pt x="6504594" y="41897"/>
                  </a:lnTo>
                  <a:lnTo>
                    <a:pt x="6543077" y="68901"/>
                  </a:lnTo>
                  <a:lnTo>
                    <a:pt x="6576202" y="102027"/>
                  </a:lnTo>
                  <a:lnTo>
                    <a:pt x="6603206" y="140510"/>
                  </a:lnTo>
                  <a:lnTo>
                    <a:pt x="6623326" y="183588"/>
                  </a:lnTo>
                  <a:lnTo>
                    <a:pt x="6640400" y="260376"/>
                  </a:lnTo>
                  <a:lnTo>
                    <a:pt x="6643710" y="311289"/>
                  </a:lnTo>
                  <a:lnTo>
                    <a:pt x="6644930" y="372218"/>
                  </a:lnTo>
                  <a:lnTo>
                    <a:pt x="6645104" y="444415"/>
                  </a:lnTo>
                  <a:lnTo>
                    <a:pt x="6645104" y="5058546"/>
                  </a:lnTo>
                  <a:lnTo>
                    <a:pt x="6644930" y="5130743"/>
                  </a:lnTo>
                  <a:lnTo>
                    <a:pt x="6643710" y="5191671"/>
                  </a:lnTo>
                  <a:lnTo>
                    <a:pt x="6640400" y="5242585"/>
                  </a:lnTo>
                  <a:lnTo>
                    <a:pt x="6633953" y="5284735"/>
                  </a:lnTo>
                  <a:lnTo>
                    <a:pt x="6603206" y="5362450"/>
                  </a:lnTo>
                  <a:lnTo>
                    <a:pt x="6576202" y="5400934"/>
                  </a:lnTo>
                  <a:lnTo>
                    <a:pt x="6543077" y="5434059"/>
                  </a:lnTo>
                  <a:lnTo>
                    <a:pt x="6504594" y="5461063"/>
                  </a:lnTo>
                  <a:lnTo>
                    <a:pt x="6461516" y="5481182"/>
                  </a:lnTo>
                  <a:lnTo>
                    <a:pt x="6384728" y="5498257"/>
                  </a:lnTo>
                  <a:lnTo>
                    <a:pt x="6333815" y="5501567"/>
                  </a:lnTo>
                  <a:lnTo>
                    <a:pt x="6272886" y="5502787"/>
                  </a:lnTo>
                  <a:lnTo>
                    <a:pt x="6200689" y="5502961"/>
                  </a:lnTo>
                  <a:lnTo>
                    <a:pt x="444415" y="5502961"/>
                  </a:lnTo>
                  <a:lnTo>
                    <a:pt x="372218" y="5502787"/>
                  </a:lnTo>
                  <a:lnTo>
                    <a:pt x="311289" y="5501567"/>
                  </a:lnTo>
                  <a:lnTo>
                    <a:pt x="260376" y="5498257"/>
                  </a:lnTo>
                  <a:lnTo>
                    <a:pt x="218226" y="5491810"/>
                  </a:lnTo>
                  <a:lnTo>
                    <a:pt x="140510" y="5461063"/>
                  </a:lnTo>
                  <a:lnTo>
                    <a:pt x="102027" y="5434059"/>
                  </a:lnTo>
                  <a:lnTo>
                    <a:pt x="68901" y="5400934"/>
                  </a:lnTo>
                  <a:lnTo>
                    <a:pt x="41897" y="5362450"/>
                  </a:lnTo>
                  <a:lnTo>
                    <a:pt x="21778" y="5319373"/>
                  </a:lnTo>
                  <a:lnTo>
                    <a:pt x="4704" y="5242585"/>
                  </a:lnTo>
                  <a:lnTo>
                    <a:pt x="1393" y="5191671"/>
                  </a:lnTo>
                  <a:lnTo>
                    <a:pt x="174" y="5130743"/>
                  </a:lnTo>
                  <a:lnTo>
                    <a:pt x="0" y="5058546"/>
                  </a:lnTo>
                  <a:lnTo>
                    <a:pt x="0" y="444415"/>
                  </a:lnTo>
                  <a:lnTo>
                    <a:pt x="174" y="372218"/>
                  </a:lnTo>
                  <a:lnTo>
                    <a:pt x="1393" y="311289"/>
                  </a:lnTo>
                  <a:lnTo>
                    <a:pt x="4704" y="260376"/>
                  </a:lnTo>
                  <a:lnTo>
                    <a:pt x="11150" y="218226"/>
                  </a:lnTo>
                  <a:lnTo>
                    <a:pt x="41897" y="140510"/>
                  </a:lnTo>
                  <a:lnTo>
                    <a:pt x="68901" y="102027"/>
                  </a:lnTo>
                  <a:lnTo>
                    <a:pt x="102027" y="68901"/>
                  </a:lnTo>
                  <a:lnTo>
                    <a:pt x="140510" y="41897"/>
                  </a:lnTo>
                  <a:lnTo>
                    <a:pt x="183588" y="21778"/>
                  </a:lnTo>
                  <a:lnTo>
                    <a:pt x="260376" y="4704"/>
                  </a:lnTo>
                  <a:lnTo>
                    <a:pt x="311289" y="1393"/>
                  </a:lnTo>
                  <a:lnTo>
                    <a:pt x="372218" y="174"/>
                  </a:lnTo>
                  <a:lnTo>
                    <a:pt x="444415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1200883" y="4749685"/>
            <a:ext cx="6697980" cy="5555615"/>
            <a:chOff x="11200883" y="4749685"/>
            <a:chExt cx="6697980" cy="5555615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57779" y="8031805"/>
              <a:ext cx="3814967" cy="11027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01121" y="5233429"/>
              <a:ext cx="3058828" cy="172059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15309" y="5016975"/>
              <a:ext cx="2153425" cy="21534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16954" y="7894458"/>
              <a:ext cx="1550113" cy="155011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227060" y="4775862"/>
              <a:ext cx="6645275" cy="5503545"/>
            </a:xfrm>
            <a:custGeom>
              <a:avLst/>
              <a:gdLst/>
              <a:ahLst/>
              <a:cxnLst/>
              <a:rect l="l" t="t" r="r" b="b"/>
              <a:pathLst>
                <a:path w="6645275" h="5503545">
                  <a:moveTo>
                    <a:pt x="444415" y="0"/>
                  </a:moveTo>
                  <a:lnTo>
                    <a:pt x="6200689" y="0"/>
                  </a:lnTo>
                  <a:lnTo>
                    <a:pt x="6272886" y="174"/>
                  </a:lnTo>
                  <a:lnTo>
                    <a:pt x="6333815" y="1393"/>
                  </a:lnTo>
                  <a:lnTo>
                    <a:pt x="6384728" y="4704"/>
                  </a:lnTo>
                  <a:lnTo>
                    <a:pt x="6426878" y="11150"/>
                  </a:lnTo>
                  <a:lnTo>
                    <a:pt x="6504594" y="41897"/>
                  </a:lnTo>
                  <a:lnTo>
                    <a:pt x="6543077" y="68901"/>
                  </a:lnTo>
                  <a:lnTo>
                    <a:pt x="6576202" y="102027"/>
                  </a:lnTo>
                  <a:lnTo>
                    <a:pt x="6603206" y="140510"/>
                  </a:lnTo>
                  <a:lnTo>
                    <a:pt x="6623326" y="183588"/>
                  </a:lnTo>
                  <a:lnTo>
                    <a:pt x="6640400" y="260376"/>
                  </a:lnTo>
                  <a:lnTo>
                    <a:pt x="6643710" y="311289"/>
                  </a:lnTo>
                  <a:lnTo>
                    <a:pt x="6644930" y="372218"/>
                  </a:lnTo>
                  <a:lnTo>
                    <a:pt x="6645104" y="444415"/>
                  </a:lnTo>
                  <a:lnTo>
                    <a:pt x="6645104" y="5058546"/>
                  </a:lnTo>
                  <a:lnTo>
                    <a:pt x="6644930" y="5130743"/>
                  </a:lnTo>
                  <a:lnTo>
                    <a:pt x="6643710" y="5191671"/>
                  </a:lnTo>
                  <a:lnTo>
                    <a:pt x="6640400" y="5242585"/>
                  </a:lnTo>
                  <a:lnTo>
                    <a:pt x="6633953" y="5284735"/>
                  </a:lnTo>
                  <a:lnTo>
                    <a:pt x="6603206" y="5362450"/>
                  </a:lnTo>
                  <a:lnTo>
                    <a:pt x="6576202" y="5400934"/>
                  </a:lnTo>
                  <a:lnTo>
                    <a:pt x="6543077" y="5434059"/>
                  </a:lnTo>
                  <a:lnTo>
                    <a:pt x="6504594" y="5461063"/>
                  </a:lnTo>
                  <a:lnTo>
                    <a:pt x="6461516" y="5481182"/>
                  </a:lnTo>
                  <a:lnTo>
                    <a:pt x="6384728" y="5498257"/>
                  </a:lnTo>
                  <a:lnTo>
                    <a:pt x="6333815" y="5501567"/>
                  </a:lnTo>
                  <a:lnTo>
                    <a:pt x="6272886" y="5502787"/>
                  </a:lnTo>
                  <a:lnTo>
                    <a:pt x="6200689" y="5502961"/>
                  </a:lnTo>
                  <a:lnTo>
                    <a:pt x="444415" y="5502961"/>
                  </a:lnTo>
                  <a:lnTo>
                    <a:pt x="372218" y="5502787"/>
                  </a:lnTo>
                  <a:lnTo>
                    <a:pt x="311289" y="5501567"/>
                  </a:lnTo>
                  <a:lnTo>
                    <a:pt x="260376" y="5498257"/>
                  </a:lnTo>
                  <a:lnTo>
                    <a:pt x="218226" y="5491810"/>
                  </a:lnTo>
                  <a:lnTo>
                    <a:pt x="140510" y="5461063"/>
                  </a:lnTo>
                  <a:lnTo>
                    <a:pt x="102027" y="5434059"/>
                  </a:lnTo>
                  <a:lnTo>
                    <a:pt x="68901" y="5400934"/>
                  </a:lnTo>
                  <a:lnTo>
                    <a:pt x="41897" y="5362450"/>
                  </a:lnTo>
                  <a:lnTo>
                    <a:pt x="21778" y="5319373"/>
                  </a:lnTo>
                  <a:lnTo>
                    <a:pt x="4704" y="5242585"/>
                  </a:lnTo>
                  <a:lnTo>
                    <a:pt x="1393" y="5191671"/>
                  </a:lnTo>
                  <a:lnTo>
                    <a:pt x="174" y="5130743"/>
                  </a:lnTo>
                  <a:lnTo>
                    <a:pt x="0" y="5058546"/>
                  </a:lnTo>
                  <a:lnTo>
                    <a:pt x="0" y="444415"/>
                  </a:lnTo>
                  <a:lnTo>
                    <a:pt x="174" y="372218"/>
                  </a:lnTo>
                  <a:lnTo>
                    <a:pt x="1393" y="311289"/>
                  </a:lnTo>
                  <a:lnTo>
                    <a:pt x="4704" y="260376"/>
                  </a:lnTo>
                  <a:lnTo>
                    <a:pt x="11150" y="218226"/>
                  </a:lnTo>
                  <a:lnTo>
                    <a:pt x="41897" y="140510"/>
                  </a:lnTo>
                  <a:lnTo>
                    <a:pt x="68901" y="102027"/>
                  </a:lnTo>
                  <a:lnTo>
                    <a:pt x="102027" y="68901"/>
                  </a:lnTo>
                  <a:lnTo>
                    <a:pt x="140510" y="41897"/>
                  </a:lnTo>
                  <a:lnTo>
                    <a:pt x="183588" y="21778"/>
                  </a:lnTo>
                  <a:lnTo>
                    <a:pt x="260376" y="4704"/>
                  </a:lnTo>
                  <a:lnTo>
                    <a:pt x="311289" y="1393"/>
                  </a:lnTo>
                  <a:lnTo>
                    <a:pt x="372218" y="174"/>
                  </a:lnTo>
                  <a:lnTo>
                    <a:pt x="444415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998787" y="10447134"/>
            <a:ext cx="35058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On-</a:t>
            </a:r>
            <a:r>
              <a:rPr sz="330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device</a:t>
            </a:r>
            <a:r>
              <a:rPr sz="330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(edge)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86775" y="9274493"/>
            <a:ext cx="1525905" cy="1703705"/>
          </a:xfrm>
          <a:prstGeom prst="rect">
            <a:avLst/>
          </a:prstGeom>
        </p:spPr>
        <p:txBody>
          <a:bodyPr vert="horz" wrap="square" lIns="0" tIns="3365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0"/>
              </a:spcBef>
            </a:pPr>
            <a:r>
              <a:rPr sz="3700" b="1" spc="905" dirty="0">
                <a:solidFill>
                  <a:srgbClr val="FFFFFF"/>
                </a:solidFill>
                <a:latin typeface="Gill Sans MT"/>
                <a:cs typeface="Gill Sans MT"/>
              </a:rPr>
              <a:t>+</a:t>
            </a:r>
            <a:r>
              <a:rPr sz="370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700" b="1" spc="-450" dirty="0">
                <a:solidFill>
                  <a:srgbClr val="FFFFFF"/>
                </a:solidFill>
                <a:latin typeface="Gill Sans MT"/>
                <a:cs typeface="Gill Sans MT"/>
              </a:rPr>
              <a:t>more</a:t>
            </a:r>
            <a:endParaRPr sz="3700">
              <a:latin typeface="Gill Sans MT"/>
              <a:cs typeface="Gill Sans MT"/>
            </a:endParaRPr>
          </a:p>
          <a:p>
            <a:pPr marL="166370">
              <a:lnSpc>
                <a:spcPct val="100000"/>
              </a:lnSpc>
              <a:spcBef>
                <a:spcPts val="2260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Cloud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789257" y="2901541"/>
            <a:ext cx="5608320" cy="169037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5175" b="1" spc="165" baseline="2415" dirty="0">
                <a:solidFill>
                  <a:srgbClr val="FFFFFF"/>
                </a:solidFill>
                <a:latin typeface="Gill Sans MT"/>
                <a:cs typeface="Gill Sans MT"/>
              </a:rPr>
              <a:t>2.</a:t>
            </a:r>
            <a:r>
              <a:rPr sz="5175" b="1" spc="-232" baseline="241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5175" b="1" spc="-270" baseline="2415" dirty="0">
                <a:solidFill>
                  <a:srgbClr val="FFFFFF"/>
                </a:solidFill>
                <a:latin typeface="Gill Sans MT"/>
                <a:cs typeface="Gill Sans MT"/>
              </a:rPr>
              <a:t>Cloud</a:t>
            </a:r>
            <a:r>
              <a:rPr sz="5175" b="1" spc="-772" baseline="241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dirty="0">
                <a:solidFill>
                  <a:srgbClr val="FFFFFF"/>
                </a:solidFill>
                <a:latin typeface="Gill Sans MT"/>
                <a:cs typeface="Gill Sans MT"/>
              </a:rPr>
              <a:t>(a</a:t>
            </a:r>
            <a:r>
              <a:rPr sz="34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405" dirty="0">
                <a:solidFill>
                  <a:srgbClr val="FFFFFF"/>
                </a:solidFill>
                <a:latin typeface="Gill Sans MT"/>
                <a:cs typeface="Gill Sans MT"/>
              </a:rPr>
              <a:t>remote</a:t>
            </a:r>
            <a:r>
              <a:rPr sz="34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290" dirty="0">
                <a:solidFill>
                  <a:srgbClr val="FFFFFF"/>
                </a:solidFill>
                <a:latin typeface="Gill Sans MT"/>
                <a:cs typeface="Gill Sans MT"/>
              </a:rPr>
              <a:t>computer</a:t>
            </a:r>
            <a:endParaRPr sz="3450">
              <a:latin typeface="Gill Sans MT"/>
              <a:cs typeface="Gill Sans MT"/>
            </a:endParaRPr>
          </a:p>
          <a:p>
            <a:pPr marL="1687195" marR="5080">
              <a:lnSpc>
                <a:spcPct val="105500"/>
              </a:lnSpc>
              <a:spcBef>
                <a:spcPts val="5"/>
              </a:spcBef>
            </a:pPr>
            <a:r>
              <a:rPr sz="3450" b="1" spc="-155" dirty="0">
                <a:solidFill>
                  <a:srgbClr val="FFFFFF"/>
                </a:solidFill>
                <a:latin typeface="Gill Sans MT"/>
                <a:cs typeface="Gill Sans MT"/>
              </a:rPr>
              <a:t>that</a:t>
            </a:r>
            <a:r>
              <a:rPr sz="3450" b="1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50" dirty="0">
                <a:solidFill>
                  <a:srgbClr val="FFFFFF"/>
                </a:solidFill>
                <a:latin typeface="Gill Sans MT"/>
                <a:cs typeface="Gill Sans MT"/>
              </a:rPr>
              <a:t>isn’t</a:t>
            </a:r>
            <a:r>
              <a:rPr sz="3450" b="1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320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3450" b="1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0" dirty="0">
                <a:solidFill>
                  <a:srgbClr val="FFFFFF"/>
                </a:solidFill>
                <a:latin typeface="Gill Sans MT"/>
                <a:cs typeface="Gill Sans MT"/>
              </a:rPr>
              <a:t>actual </a:t>
            </a:r>
            <a:r>
              <a:rPr sz="3450" b="1" spc="-229" dirty="0">
                <a:solidFill>
                  <a:srgbClr val="FFFFFF"/>
                </a:solidFill>
                <a:latin typeface="Gill Sans MT"/>
                <a:cs typeface="Gill Sans MT"/>
              </a:rPr>
              <a:t>device</a:t>
            </a:r>
            <a:r>
              <a:rPr sz="34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35" dirty="0">
                <a:solidFill>
                  <a:srgbClr val="FFFFFF"/>
                </a:solidFill>
                <a:latin typeface="Gill Sans MT"/>
                <a:cs typeface="Gill Sans MT"/>
              </a:rPr>
              <a:t>you’re</a:t>
            </a:r>
            <a:r>
              <a:rPr sz="34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150" dirty="0">
                <a:solidFill>
                  <a:srgbClr val="FFFFFF"/>
                </a:solidFill>
                <a:latin typeface="Gill Sans MT"/>
                <a:cs typeface="Gill Sans MT"/>
              </a:rPr>
              <a:t>using)</a:t>
            </a:r>
            <a:endParaRPr sz="3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41041" y="5240967"/>
            <a:ext cx="3282891" cy="139400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9608" y="2068637"/>
            <a:ext cx="1520327" cy="15203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20664" y="3941581"/>
            <a:ext cx="138430" cy="1011555"/>
            <a:chOff x="6020664" y="3941581"/>
            <a:chExt cx="138430" cy="1011555"/>
          </a:xfrm>
        </p:grpSpPr>
        <p:sp>
          <p:nvSpPr>
            <p:cNvPr id="5" name="object 5"/>
            <p:cNvSpPr/>
            <p:nvPr/>
          </p:nvSpPr>
          <p:spPr>
            <a:xfrm>
              <a:off x="6089772" y="3941581"/>
              <a:ext cx="0" cy="889000"/>
            </a:xfrm>
            <a:custGeom>
              <a:avLst/>
              <a:gdLst/>
              <a:ahLst/>
              <a:cxnLst/>
              <a:rect l="l" t="t" r="r" b="b"/>
              <a:pathLst>
                <a:path h="889000">
                  <a:moveTo>
                    <a:pt x="0" y="0"/>
                  </a:moveTo>
                  <a:lnTo>
                    <a:pt x="0" y="872725"/>
                  </a:lnTo>
                  <a:lnTo>
                    <a:pt x="0" y="888431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20664" y="481430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020664" y="6824363"/>
            <a:ext cx="138430" cy="1011555"/>
            <a:chOff x="6020664" y="6824363"/>
            <a:chExt cx="138430" cy="1011555"/>
          </a:xfrm>
        </p:grpSpPr>
        <p:sp>
          <p:nvSpPr>
            <p:cNvPr id="8" name="object 8"/>
            <p:cNvSpPr/>
            <p:nvPr/>
          </p:nvSpPr>
          <p:spPr>
            <a:xfrm>
              <a:off x="6089772" y="6824363"/>
              <a:ext cx="0" cy="889000"/>
            </a:xfrm>
            <a:custGeom>
              <a:avLst/>
              <a:gdLst/>
              <a:ahLst/>
              <a:cxnLst/>
              <a:rect l="l" t="t" r="r" b="b"/>
              <a:pathLst>
                <a:path h="889000">
                  <a:moveTo>
                    <a:pt x="0" y="0"/>
                  </a:moveTo>
                  <a:lnTo>
                    <a:pt x="0" y="872725"/>
                  </a:lnTo>
                  <a:lnTo>
                    <a:pt x="0" y="888431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20664" y="7697089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85875" y="8024649"/>
            <a:ext cx="4007793" cy="225438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25951" y="10332563"/>
            <a:ext cx="383222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Dirty</a:t>
            </a:r>
            <a:r>
              <a:rPr sz="18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Tesla</a:t>
            </a:r>
            <a:r>
              <a:rPr sz="18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YouTube</a:t>
            </a:r>
            <a:r>
              <a:rPr sz="18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channel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86688" y="4800175"/>
            <a:ext cx="833707" cy="83370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15053583" y="4301522"/>
            <a:ext cx="4272280" cy="3023235"/>
            <a:chOff x="15053583" y="4301522"/>
            <a:chExt cx="4272280" cy="302323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21124" y="6359823"/>
              <a:ext cx="2604574" cy="75288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60346" y="4449300"/>
              <a:ext cx="2088338" cy="117469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53583" y="4301522"/>
              <a:ext cx="1470198" cy="147019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259524" y="6266051"/>
              <a:ext cx="1058301" cy="105830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6748926" y="7306964"/>
            <a:ext cx="10261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625" dirty="0">
                <a:solidFill>
                  <a:srgbClr val="FFFFFF"/>
                </a:solidFill>
                <a:latin typeface="Gill Sans MT"/>
                <a:cs typeface="Gill Sans MT"/>
              </a:rPr>
              <a:t>+</a:t>
            </a:r>
            <a:r>
              <a:rPr sz="24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305" dirty="0">
                <a:solidFill>
                  <a:srgbClr val="FFFFFF"/>
                </a:solidFill>
                <a:latin typeface="Gill Sans MT"/>
                <a:cs typeface="Gill Sans MT"/>
              </a:rPr>
              <a:t>more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11622" y="1911204"/>
            <a:ext cx="12185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Cloud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984475" y="2074644"/>
            <a:ext cx="4008120" cy="8210550"/>
            <a:chOff x="9984475" y="2074644"/>
            <a:chExt cx="4008120" cy="8210550"/>
          </a:xfrm>
        </p:grpSpPr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9639" y="5246974"/>
              <a:ext cx="3282891" cy="139400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8202" y="2074644"/>
              <a:ext cx="1520327" cy="15203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1988368" y="3947588"/>
              <a:ext cx="0" cy="889000"/>
            </a:xfrm>
            <a:custGeom>
              <a:avLst/>
              <a:gdLst/>
              <a:ahLst/>
              <a:cxnLst/>
              <a:rect l="l" t="t" r="r" b="b"/>
              <a:pathLst>
                <a:path h="889000">
                  <a:moveTo>
                    <a:pt x="0" y="0"/>
                  </a:moveTo>
                  <a:lnTo>
                    <a:pt x="0" y="872725"/>
                  </a:lnTo>
                  <a:lnTo>
                    <a:pt x="0" y="888431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919260" y="4820315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88368" y="6830369"/>
              <a:ext cx="0" cy="889000"/>
            </a:xfrm>
            <a:custGeom>
              <a:avLst/>
              <a:gdLst/>
              <a:ahLst/>
              <a:cxnLst/>
              <a:rect l="l" t="t" r="r" b="b"/>
              <a:pathLst>
                <a:path h="889000">
                  <a:moveTo>
                    <a:pt x="0" y="0"/>
                  </a:moveTo>
                  <a:lnTo>
                    <a:pt x="0" y="872725"/>
                  </a:lnTo>
                  <a:lnTo>
                    <a:pt x="0" y="888431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19260" y="770309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4475" y="8030657"/>
              <a:ext cx="4007793" cy="225438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9924550" y="10346625"/>
            <a:ext cx="383222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Dirty</a:t>
            </a:r>
            <a:r>
              <a:rPr sz="18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Tesla</a:t>
            </a:r>
            <a:r>
              <a:rPr sz="18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YouTube</a:t>
            </a:r>
            <a:r>
              <a:rPr sz="18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channel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9624476" y="1822880"/>
            <a:ext cx="10174605" cy="9061450"/>
            <a:chOff x="9624476" y="1822880"/>
            <a:chExt cx="10174605" cy="906145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0541" y="2481465"/>
              <a:ext cx="1935267" cy="1935268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3667825" y="5744469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>
                  <a:moveTo>
                    <a:pt x="0" y="0"/>
                  </a:moveTo>
                  <a:lnTo>
                    <a:pt x="872725" y="0"/>
                  </a:lnTo>
                  <a:lnTo>
                    <a:pt x="888431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540552" y="5675361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0" y="0"/>
                  </a:moveTo>
                  <a:lnTo>
                    <a:pt x="0" y="138215"/>
                  </a:lnTo>
                  <a:lnTo>
                    <a:pt x="138215" y="691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790336" y="5943942"/>
              <a:ext cx="889000" cy="0"/>
            </a:xfrm>
            <a:custGeom>
              <a:avLst/>
              <a:gdLst/>
              <a:ahLst/>
              <a:cxnLst/>
              <a:rect l="l" t="t" r="r" b="b"/>
              <a:pathLst>
                <a:path w="889000">
                  <a:moveTo>
                    <a:pt x="888431" y="0"/>
                  </a:moveTo>
                  <a:lnTo>
                    <a:pt x="15706" y="0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667825" y="587483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69107"/>
                  </a:lnTo>
                  <a:lnTo>
                    <a:pt x="138215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650654" y="1849057"/>
              <a:ext cx="10121900" cy="9008745"/>
            </a:xfrm>
            <a:custGeom>
              <a:avLst/>
              <a:gdLst/>
              <a:ahLst/>
              <a:cxnLst/>
              <a:rect l="l" t="t" r="r" b="b"/>
              <a:pathLst>
                <a:path w="10121900" h="9008745">
                  <a:moveTo>
                    <a:pt x="530359" y="0"/>
                  </a:moveTo>
                  <a:lnTo>
                    <a:pt x="9591521" y="0"/>
                  </a:lnTo>
                  <a:lnTo>
                    <a:pt x="9664294" y="120"/>
                  </a:lnTo>
                  <a:lnTo>
                    <a:pt x="9727556" y="962"/>
                  </a:lnTo>
                  <a:lnTo>
                    <a:pt x="9782172" y="3248"/>
                  </a:lnTo>
                  <a:lnTo>
                    <a:pt x="9829006" y="7700"/>
                  </a:lnTo>
                  <a:lnTo>
                    <a:pt x="9868923" y="15040"/>
                  </a:lnTo>
                  <a:lnTo>
                    <a:pt x="9945985" y="45403"/>
                  </a:lnTo>
                  <a:lnTo>
                    <a:pt x="9985479" y="70627"/>
                  </a:lnTo>
                  <a:lnTo>
                    <a:pt x="10020744" y="101136"/>
                  </a:lnTo>
                  <a:lnTo>
                    <a:pt x="10051252" y="136401"/>
                  </a:lnTo>
                  <a:lnTo>
                    <a:pt x="10076477" y="175895"/>
                  </a:lnTo>
                  <a:lnTo>
                    <a:pt x="10095890" y="219092"/>
                  </a:lnTo>
                  <a:lnTo>
                    <a:pt x="10114180" y="292874"/>
                  </a:lnTo>
                  <a:lnTo>
                    <a:pt x="10118632" y="339708"/>
                  </a:lnTo>
                  <a:lnTo>
                    <a:pt x="10120918" y="394324"/>
                  </a:lnTo>
                  <a:lnTo>
                    <a:pt x="10121761" y="457586"/>
                  </a:lnTo>
                  <a:lnTo>
                    <a:pt x="10121881" y="530359"/>
                  </a:lnTo>
                  <a:lnTo>
                    <a:pt x="10121881" y="8478159"/>
                  </a:lnTo>
                  <a:lnTo>
                    <a:pt x="10121761" y="8550932"/>
                  </a:lnTo>
                  <a:lnTo>
                    <a:pt x="10120918" y="8614195"/>
                  </a:lnTo>
                  <a:lnTo>
                    <a:pt x="10118632" y="8668811"/>
                  </a:lnTo>
                  <a:lnTo>
                    <a:pt x="10114180" y="8715645"/>
                  </a:lnTo>
                  <a:lnTo>
                    <a:pt x="10106840" y="8755562"/>
                  </a:lnTo>
                  <a:lnTo>
                    <a:pt x="10076477" y="8832623"/>
                  </a:lnTo>
                  <a:lnTo>
                    <a:pt x="10051252" y="8872117"/>
                  </a:lnTo>
                  <a:lnTo>
                    <a:pt x="10020744" y="8907383"/>
                  </a:lnTo>
                  <a:lnTo>
                    <a:pt x="9985479" y="8937891"/>
                  </a:lnTo>
                  <a:lnTo>
                    <a:pt x="9945985" y="8963116"/>
                  </a:lnTo>
                  <a:lnTo>
                    <a:pt x="9902788" y="8982529"/>
                  </a:lnTo>
                  <a:lnTo>
                    <a:pt x="9829006" y="9000818"/>
                  </a:lnTo>
                  <a:lnTo>
                    <a:pt x="9782172" y="9005270"/>
                  </a:lnTo>
                  <a:lnTo>
                    <a:pt x="9727556" y="9007556"/>
                  </a:lnTo>
                  <a:lnTo>
                    <a:pt x="9664294" y="9008399"/>
                  </a:lnTo>
                  <a:lnTo>
                    <a:pt x="9591521" y="9008519"/>
                  </a:lnTo>
                  <a:lnTo>
                    <a:pt x="530359" y="9008519"/>
                  </a:lnTo>
                  <a:lnTo>
                    <a:pt x="457586" y="9008399"/>
                  </a:lnTo>
                  <a:lnTo>
                    <a:pt x="394324" y="9007556"/>
                  </a:lnTo>
                  <a:lnTo>
                    <a:pt x="339708" y="9005270"/>
                  </a:lnTo>
                  <a:lnTo>
                    <a:pt x="292874" y="9000818"/>
                  </a:lnTo>
                  <a:lnTo>
                    <a:pt x="252956" y="8993479"/>
                  </a:lnTo>
                  <a:lnTo>
                    <a:pt x="175895" y="8963116"/>
                  </a:lnTo>
                  <a:lnTo>
                    <a:pt x="136401" y="8937891"/>
                  </a:lnTo>
                  <a:lnTo>
                    <a:pt x="101136" y="8907383"/>
                  </a:lnTo>
                  <a:lnTo>
                    <a:pt x="70627" y="8872117"/>
                  </a:lnTo>
                  <a:lnTo>
                    <a:pt x="45403" y="8832623"/>
                  </a:lnTo>
                  <a:lnTo>
                    <a:pt x="25989" y="8789426"/>
                  </a:lnTo>
                  <a:lnTo>
                    <a:pt x="7700" y="8715645"/>
                  </a:lnTo>
                  <a:lnTo>
                    <a:pt x="3248" y="8668811"/>
                  </a:lnTo>
                  <a:lnTo>
                    <a:pt x="962" y="8614195"/>
                  </a:lnTo>
                  <a:lnTo>
                    <a:pt x="120" y="8550932"/>
                  </a:lnTo>
                  <a:lnTo>
                    <a:pt x="0" y="8478159"/>
                  </a:lnTo>
                  <a:lnTo>
                    <a:pt x="0" y="530359"/>
                  </a:lnTo>
                  <a:lnTo>
                    <a:pt x="120" y="457586"/>
                  </a:lnTo>
                  <a:lnTo>
                    <a:pt x="962" y="394324"/>
                  </a:lnTo>
                  <a:lnTo>
                    <a:pt x="3248" y="339708"/>
                  </a:lnTo>
                  <a:lnTo>
                    <a:pt x="7700" y="292874"/>
                  </a:lnTo>
                  <a:lnTo>
                    <a:pt x="15040" y="252956"/>
                  </a:lnTo>
                  <a:lnTo>
                    <a:pt x="45403" y="175895"/>
                  </a:lnTo>
                  <a:lnTo>
                    <a:pt x="70627" y="136401"/>
                  </a:lnTo>
                  <a:lnTo>
                    <a:pt x="101136" y="101136"/>
                  </a:lnTo>
                  <a:lnTo>
                    <a:pt x="136401" y="70627"/>
                  </a:lnTo>
                  <a:lnTo>
                    <a:pt x="175895" y="45403"/>
                  </a:lnTo>
                  <a:lnTo>
                    <a:pt x="219092" y="25989"/>
                  </a:lnTo>
                  <a:lnTo>
                    <a:pt x="292874" y="7700"/>
                  </a:lnTo>
                  <a:lnTo>
                    <a:pt x="339708" y="3248"/>
                  </a:lnTo>
                  <a:lnTo>
                    <a:pt x="394324" y="962"/>
                  </a:lnTo>
                  <a:lnTo>
                    <a:pt x="457586" y="120"/>
                  </a:lnTo>
                  <a:lnTo>
                    <a:pt x="530359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1553528" y="29380"/>
            <a:ext cx="1716087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430" dirty="0">
                <a:latin typeface="Calibri"/>
                <a:cs typeface="Calibri"/>
              </a:rPr>
              <a:t>Where’s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785" dirty="0">
                <a:latin typeface="Calibri"/>
                <a:cs typeface="Calibri"/>
              </a:rPr>
              <a:t>my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610" dirty="0">
                <a:latin typeface="Calibri"/>
                <a:cs typeface="Calibri"/>
              </a:rPr>
              <a:t>model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730" dirty="0">
                <a:latin typeface="Calibri"/>
                <a:cs typeface="Calibri"/>
              </a:rPr>
              <a:t>going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680" dirty="0">
                <a:latin typeface="Calibri"/>
                <a:cs typeface="Calibri"/>
              </a:rPr>
              <a:t>to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680" dirty="0">
                <a:latin typeface="Calibri"/>
                <a:cs typeface="Calibri"/>
              </a:rPr>
              <a:t>go?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491286" y="2005840"/>
            <a:ext cx="35058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On-</a:t>
            </a:r>
            <a:r>
              <a:rPr sz="330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device</a:t>
            </a:r>
            <a:r>
              <a:rPr sz="330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(edge)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66646" y="5698573"/>
            <a:ext cx="57912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vs.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31565" y="1888843"/>
            <a:ext cx="7930515" cy="8929370"/>
          </a:xfrm>
          <a:custGeom>
            <a:avLst/>
            <a:gdLst/>
            <a:ahLst/>
            <a:cxnLst/>
            <a:rect l="l" t="t" r="r" b="b"/>
            <a:pathLst>
              <a:path w="7930515" h="8929370">
                <a:moveTo>
                  <a:pt x="530359" y="0"/>
                </a:moveTo>
                <a:lnTo>
                  <a:pt x="7399817" y="0"/>
                </a:lnTo>
                <a:lnTo>
                  <a:pt x="7472590" y="120"/>
                </a:lnTo>
                <a:lnTo>
                  <a:pt x="7535852" y="962"/>
                </a:lnTo>
                <a:lnTo>
                  <a:pt x="7590468" y="3248"/>
                </a:lnTo>
                <a:lnTo>
                  <a:pt x="7637302" y="7700"/>
                </a:lnTo>
                <a:lnTo>
                  <a:pt x="7677219" y="15040"/>
                </a:lnTo>
                <a:lnTo>
                  <a:pt x="7754281" y="45403"/>
                </a:lnTo>
                <a:lnTo>
                  <a:pt x="7793775" y="70627"/>
                </a:lnTo>
                <a:lnTo>
                  <a:pt x="7829040" y="101136"/>
                </a:lnTo>
                <a:lnTo>
                  <a:pt x="7859548" y="136401"/>
                </a:lnTo>
                <a:lnTo>
                  <a:pt x="7884773" y="175895"/>
                </a:lnTo>
                <a:lnTo>
                  <a:pt x="7904186" y="219092"/>
                </a:lnTo>
                <a:lnTo>
                  <a:pt x="7922475" y="292874"/>
                </a:lnTo>
                <a:lnTo>
                  <a:pt x="7926927" y="339708"/>
                </a:lnTo>
                <a:lnTo>
                  <a:pt x="7929213" y="394324"/>
                </a:lnTo>
                <a:lnTo>
                  <a:pt x="7930056" y="457586"/>
                </a:lnTo>
                <a:lnTo>
                  <a:pt x="7930176" y="530359"/>
                </a:lnTo>
                <a:lnTo>
                  <a:pt x="7930176" y="8398588"/>
                </a:lnTo>
                <a:lnTo>
                  <a:pt x="7930056" y="8471361"/>
                </a:lnTo>
                <a:lnTo>
                  <a:pt x="7929213" y="8534623"/>
                </a:lnTo>
                <a:lnTo>
                  <a:pt x="7926927" y="8589238"/>
                </a:lnTo>
                <a:lnTo>
                  <a:pt x="7922475" y="8636073"/>
                </a:lnTo>
                <a:lnTo>
                  <a:pt x="7915135" y="8675990"/>
                </a:lnTo>
                <a:lnTo>
                  <a:pt x="7884773" y="8753051"/>
                </a:lnTo>
                <a:lnTo>
                  <a:pt x="7859548" y="8792546"/>
                </a:lnTo>
                <a:lnTo>
                  <a:pt x="7829040" y="8827811"/>
                </a:lnTo>
                <a:lnTo>
                  <a:pt x="7793775" y="8858319"/>
                </a:lnTo>
                <a:lnTo>
                  <a:pt x="7754281" y="8883543"/>
                </a:lnTo>
                <a:lnTo>
                  <a:pt x="7711084" y="8902957"/>
                </a:lnTo>
                <a:lnTo>
                  <a:pt x="7637302" y="8921246"/>
                </a:lnTo>
                <a:lnTo>
                  <a:pt x="7590468" y="8925698"/>
                </a:lnTo>
                <a:lnTo>
                  <a:pt x="7535852" y="8927984"/>
                </a:lnTo>
                <a:lnTo>
                  <a:pt x="7472590" y="8928826"/>
                </a:lnTo>
                <a:lnTo>
                  <a:pt x="7399817" y="8928946"/>
                </a:lnTo>
                <a:lnTo>
                  <a:pt x="530359" y="8928946"/>
                </a:lnTo>
                <a:lnTo>
                  <a:pt x="457586" y="8928826"/>
                </a:lnTo>
                <a:lnTo>
                  <a:pt x="394324" y="8927984"/>
                </a:lnTo>
                <a:lnTo>
                  <a:pt x="339708" y="8925698"/>
                </a:lnTo>
                <a:lnTo>
                  <a:pt x="292874" y="8921246"/>
                </a:lnTo>
                <a:lnTo>
                  <a:pt x="252956" y="8913906"/>
                </a:lnTo>
                <a:lnTo>
                  <a:pt x="175895" y="8883543"/>
                </a:lnTo>
                <a:lnTo>
                  <a:pt x="136401" y="8858319"/>
                </a:lnTo>
                <a:lnTo>
                  <a:pt x="101136" y="8827811"/>
                </a:lnTo>
                <a:lnTo>
                  <a:pt x="70627" y="8792546"/>
                </a:lnTo>
                <a:lnTo>
                  <a:pt x="45403" y="8753051"/>
                </a:lnTo>
                <a:lnTo>
                  <a:pt x="25989" y="8709855"/>
                </a:lnTo>
                <a:lnTo>
                  <a:pt x="7700" y="8636073"/>
                </a:lnTo>
                <a:lnTo>
                  <a:pt x="3248" y="8589238"/>
                </a:lnTo>
                <a:lnTo>
                  <a:pt x="962" y="8534623"/>
                </a:lnTo>
                <a:lnTo>
                  <a:pt x="120" y="8471361"/>
                </a:lnTo>
                <a:lnTo>
                  <a:pt x="0" y="8398588"/>
                </a:lnTo>
                <a:lnTo>
                  <a:pt x="0" y="530359"/>
                </a:lnTo>
                <a:lnTo>
                  <a:pt x="120" y="457586"/>
                </a:lnTo>
                <a:lnTo>
                  <a:pt x="962" y="394324"/>
                </a:lnTo>
                <a:lnTo>
                  <a:pt x="3248" y="339708"/>
                </a:lnTo>
                <a:lnTo>
                  <a:pt x="7700" y="292874"/>
                </a:lnTo>
                <a:lnTo>
                  <a:pt x="15040" y="252956"/>
                </a:lnTo>
                <a:lnTo>
                  <a:pt x="45403" y="175895"/>
                </a:lnTo>
                <a:lnTo>
                  <a:pt x="70627" y="136401"/>
                </a:lnTo>
                <a:lnTo>
                  <a:pt x="101136" y="101136"/>
                </a:lnTo>
                <a:lnTo>
                  <a:pt x="136401" y="70627"/>
                </a:lnTo>
                <a:lnTo>
                  <a:pt x="175895" y="45403"/>
                </a:lnTo>
                <a:lnTo>
                  <a:pt x="219092" y="25989"/>
                </a:lnTo>
                <a:lnTo>
                  <a:pt x="292874" y="7700"/>
                </a:lnTo>
                <a:lnTo>
                  <a:pt x="339708" y="3248"/>
                </a:lnTo>
                <a:lnTo>
                  <a:pt x="394324" y="962"/>
                </a:lnTo>
                <a:lnTo>
                  <a:pt x="457586" y="120"/>
                </a:lnTo>
                <a:lnTo>
                  <a:pt x="530359" y="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 rot="21240000">
            <a:off x="2530876" y="4228760"/>
            <a:ext cx="271636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25"/>
              </a:lnSpc>
            </a:pP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Smaller</a:t>
            </a:r>
            <a:r>
              <a:rPr sz="2450" b="1" spc="-10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225" baseline="3401" dirty="0">
                <a:solidFill>
                  <a:srgbClr val="FFFFFF"/>
                </a:solidFill>
                <a:latin typeface="Gill Sans MT"/>
                <a:cs typeface="Gill Sans MT"/>
              </a:rPr>
              <a:t>model,</a:t>
            </a:r>
            <a:r>
              <a:rPr sz="3675" b="1" spc="-150" baseline="3401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30" baseline="6802" dirty="0">
                <a:solidFill>
                  <a:srgbClr val="FFFFFF"/>
                </a:solidFill>
                <a:latin typeface="Gill Sans MT"/>
                <a:cs typeface="Gill Sans MT"/>
              </a:rPr>
              <a:t>less</a:t>
            </a:r>
            <a:endParaRPr sz="3675" baseline="6802">
              <a:latin typeface="Gill Sans MT"/>
              <a:cs typeface="Gill Sans MT"/>
            </a:endParaRPr>
          </a:p>
        </p:txBody>
      </p:sp>
      <p:sp>
        <p:nvSpPr>
          <p:cNvPr id="41" name="object 41"/>
          <p:cNvSpPr txBox="1"/>
          <p:nvPr/>
        </p:nvSpPr>
        <p:spPr>
          <a:xfrm rot="21240000">
            <a:off x="2608349" y="4623435"/>
            <a:ext cx="265834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20"/>
              </a:lnSpc>
            </a:pPr>
            <a:r>
              <a:rPr sz="2450" b="1" spc="-145" dirty="0">
                <a:solidFill>
                  <a:srgbClr val="FFFFFF"/>
                </a:solidFill>
                <a:latin typeface="Gill Sans MT"/>
                <a:cs typeface="Gill Sans MT"/>
              </a:rPr>
              <a:t>performance,</a:t>
            </a:r>
            <a:r>
              <a:rPr sz="2450" b="1" spc="-7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44" baseline="5668" dirty="0">
                <a:solidFill>
                  <a:srgbClr val="FFFFFF"/>
                </a:solidFill>
                <a:latin typeface="Gill Sans MT"/>
                <a:cs typeface="Gill Sans MT"/>
              </a:rPr>
              <a:t>faster</a:t>
            </a:r>
            <a:endParaRPr sz="3675" baseline="5668">
              <a:latin typeface="Gill Sans MT"/>
              <a:cs typeface="Gill Sans MT"/>
            </a:endParaRPr>
          </a:p>
        </p:txBody>
      </p:sp>
      <p:sp>
        <p:nvSpPr>
          <p:cNvPr id="42" name="object 42"/>
          <p:cNvSpPr txBox="1"/>
          <p:nvPr/>
        </p:nvSpPr>
        <p:spPr>
          <a:xfrm rot="21240000">
            <a:off x="3329245" y="5012436"/>
            <a:ext cx="131201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80" dirty="0">
                <a:solidFill>
                  <a:srgbClr val="FFFFFF"/>
                </a:solidFill>
                <a:latin typeface="Gill Sans MT"/>
                <a:cs typeface="Gill Sans MT"/>
              </a:rPr>
              <a:t>inference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43" name="object 43"/>
          <p:cNvSpPr txBox="1"/>
          <p:nvPr/>
        </p:nvSpPr>
        <p:spPr>
          <a:xfrm rot="21420000">
            <a:off x="14204831" y="2211346"/>
            <a:ext cx="274790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10" dirty="0">
                <a:solidFill>
                  <a:srgbClr val="FFFFFF"/>
                </a:solidFill>
                <a:latin typeface="Gill Sans MT"/>
                <a:cs typeface="Gill Sans MT"/>
              </a:rPr>
              <a:t>Bigger</a:t>
            </a:r>
            <a:r>
              <a:rPr sz="2450" b="1" spc="-1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50" dirty="0">
                <a:solidFill>
                  <a:srgbClr val="FFFFFF"/>
                </a:solidFill>
                <a:latin typeface="Gill Sans MT"/>
                <a:cs typeface="Gill Sans MT"/>
              </a:rPr>
              <a:t>model,</a:t>
            </a:r>
            <a:r>
              <a:rPr sz="24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265" dirty="0">
                <a:solidFill>
                  <a:srgbClr val="FFFFFF"/>
                </a:solidFill>
                <a:latin typeface="Gill Sans MT"/>
                <a:cs typeface="Gill Sans MT"/>
              </a:rPr>
              <a:t>better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44" name="object 44"/>
          <p:cNvSpPr txBox="1"/>
          <p:nvPr/>
        </p:nvSpPr>
        <p:spPr>
          <a:xfrm rot="21420000">
            <a:off x="14249842" y="2608694"/>
            <a:ext cx="269933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150" dirty="0">
                <a:solidFill>
                  <a:srgbClr val="FFFFFF"/>
                </a:solidFill>
                <a:latin typeface="Gill Sans MT"/>
                <a:cs typeface="Gill Sans MT"/>
              </a:rPr>
              <a:t>performance,</a:t>
            </a:r>
            <a:r>
              <a:rPr sz="2450" b="1" spc="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50" dirty="0">
                <a:solidFill>
                  <a:srgbClr val="FFFFFF"/>
                </a:solidFill>
                <a:latin typeface="Gill Sans MT"/>
                <a:cs typeface="Gill Sans MT"/>
              </a:rPr>
              <a:t>slower</a:t>
            </a:r>
            <a:endParaRPr sz="2450">
              <a:latin typeface="Gill Sans MT"/>
              <a:cs typeface="Gill Sans MT"/>
            </a:endParaRPr>
          </a:p>
        </p:txBody>
      </p:sp>
      <p:sp>
        <p:nvSpPr>
          <p:cNvPr id="45" name="object 45"/>
          <p:cNvSpPr txBox="1"/>
          <p:nvPr/>
        </p:nvSpPr>
        <p:spPr>
          <a:xfrm rot="21420000">
            <a:off x="14967590" y="3006042"/>
            <a:ext cx="130585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85" dirty="0">
                <a:solidFill>
                  <a:srgbClr val="FFFFFF"/>
                </a:solidFill>
                <a:latin typeface="Gill Sans MT"/>
                <a:cs typeface="Gill Sans MT"/>
              </a:rPr>
              <a:t>inference</a:t>
            </a:r>
            <a:endParaRPr sz="2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59665" y="2251240"/>
          <a:ext cx="18867120" cy="7439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90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0750"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1390"/>
                        </a:spcBef>
                        <a:tabLst>
                          <a:tab pos="7922895" algn="l"/>
                          <a:tab pos="14733269" algn="l"/>
                        </a:tabLst>
                      </a:pPr>
                      <a:r>
                        <a:rPr sz="3450" b="1" spc="-20" dirty="0">
                          <a:latin typeface="Century Gothic"/>
                          <a:cs typeface="Century Gothic"/>
                        </a:rPr>
                        <a:t>Deployment</a:t>
                      </a:r>
                      <a:r>
                        <a:rPr sz="3450" b="1" spc="-1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location</a:t>
                      </a:r>
                      <a:r>
                        <a:rPr sz="3450" b="1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3450" b="1" spc="90" dirty="0">
                          <a:latin typeface="Century Gothic"/>
                          <a:cs typeface="Century Gothic"/>
                        </a:rPr>
                        <a:t>Pros</a:t>
                      </a:r>
                      <a:r>
                        <a:rPr sz="3450" b="1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3450" b="1" spc="-20" dirty="0">
                          <a:latin typeface="Century Gothic"/>
                          <a:cs typeface="Century Gothic"/>
                        </a:rPr>
                        <a:t>Cons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17653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8395"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225"/>
                        </a:spcBef>
                        <a:tabLst>
                          <a:tab pos="5321300" algn="l"/>
                          <a:tab pos="11936095" algn="l"/>
                        </a:tabLst>
                      </a:pPr>
                      <a:r>
                        <a:rPr sz="3900" b="1" spc="-104" baseline="-34188" dirty="0">
                          <a:latin typeface="Century Gothic"/>
                          <a:cs typeface="Century Gothic"/>
                        </a:rPr>
                        <a:t>On-</a:t>
                      </a:r>
                      <a:r>
                        <a:rPr sz="3900" b="1" spc="-120" baseline="-34188" dirty="0">
                          <a:latin typeface="Century Gothic"/>
                          <a:cs typeface="Century Gothic"/>
                        </a:rPr>
                        <a:t>device</a:t>
                      </a:r>
                      <a:r>
                        <a:rPr sz="3900" b="1" spc="-172" baseline="-34188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900" b="1" spc="-60" baseline="-34188" dirty="0">
                          <a:latin typeface="Century Gothic"/>
                          <a:cs typeface="Century Gothic"/>
                        </a:rPr>
                        <a:t>(edge/in-</a:t>
                      </a:r>
                      <a:r>
                        <a:rPr sz="3900" b="1" spc="-15" baseline="-34188" dirty="0">
                          <a:latin typeface="Century Gothic"/>
                          <a:cs typeface="Century Gothic"/>
                        </a:rPr>
                        <a:t>browser)</a:t>
                      </a:r>
                      <a:r>
                        <a:rPr sz="3900" b="1" baseline="-34188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3225" spc="300" baseline="-36175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3225" spc="-22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270" baseline="-36175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3225" spc="-22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72" baseline="-36175" dirty="0">
                          <a:latin typeface="Calibri"/>
                          <a:cs typeface="Calibri"/>
                        </a:rPr>
                        <a:t>very</a:t>
                      </a:r>
                      <a:r>
                        <a:rPr sz="3225" spc="-22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202" baseline="-36175" dirty="0">
                          <a:latin typeface="Calibri"/>
                          <a:cs typeface="Calibri"/>
                        </a:rPr>
                        <a:t>fast</a:t>
                      </a:r>
                      <a:r>
                        <a:rPr sz="3225" spc="-15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65" baseline="-36175" dirty="0">
                          <a:latin typeface="Calibri"/>
                          <a:cs typeface="Calibri"/>
                        </a:rPr>
                        <a:t>(since</a:t>
                      </a:r>
                      <a:r>
                        <a:rPr sz="3225" spc="-22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79" baseline="-3617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3225" spc="-22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95" baseline="-36175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3225" spc="-22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57" baseline="-36175" dirty="0">
                          <a:latin typeface="Calibri"/>
                          <a:cs typeface="Calibri"/>
                        </a:rPr>
                        <a:t>leaves</a:t>
                      </a:r>
                      <a:r>
                        <a:rPr sz="3225" spc="-15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87" baseline="-3617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3225" spc="-22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72" baseline="-36175" dirty="0">
                          <a:latin typeface="Calibri"/>
                          <a:cs typeface="Calibri"/>
                        </a:rPr>
                        <a:t>device)</a:t>
                      </a:r>
                      <a:r>
                        <a:rPr sz="3225" baseline="-36175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150" spc="125" dirty="0">
                          <a:latin typeface="Calibri"/>
                          <a:cs typeface="Calibri"/>
                        </a:rPr>
                        <a:t>Limited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60" dirty="0">
                          <a:latin typeface="Calibri"/>
                          <a:cs typeface="Calibri"/>
                        </a:rPr>
                        <a:t>compute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power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5" dirty="0">
                          <a:latin typeface="Calibri"/>
                          <a:cs typeface="Calibri"/>
                        </a:rPr>
                        <a:t>(larger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0" dirty="0">
                          <a:latin typeface="Calibri"/>
                          <a:cs typeface="Calibri"/>
                        </a:rPr>
                        <a:t>models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5" dirty="0">
                          <a:latin typeface="Calibri"/>
                          <a:cs typeface="Calibri"/>
                        </a:rPr>
                        <a:t>take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longer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5" dirty="0">
                          <a:latin typeface="Calibri"/>
                          <a:cs typeface="Calibri"/>
                        </a:rPr>
                        <a:t>to</a:t>
                      </a:r>
                      <a:endParaRPr sz="2150">
                        <a:latin typeface="Calibri"/>
                        <a:cs typeface="Calibri"/>
                      </a:endParaRPr>
                    </a:p>
                    <a:p>
                      <a:pPr marR="32607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150" spc="40" dirty="0">
                          <a:latin typeface="Calibri"/>
                          <a:cs typeface="Calibri"/>
                        </a:rPr>
                        <a:t>run)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55575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3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8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7926705" marR="303530" indent="-2609215">
                        <a:lnSpc>
                          <a:spcPct val="54300"/>
                        </a:lnSpc>
                        <a:tabLst>
                          <a:tab pos="12065635" algn="l"/>
                        </a:tabLst>
                      </a:pPr>
                      <a:r>
                        <a:rPr sz="3225" spc="157" baseline="36175" dirty="0">
                          <a:latin typeface="Calibri"/>
                          <a:cs typeface="Calibri"/>
                        </a:rPr>
                        <a:t>Privacy</a:t>
                      </a:r>
                      <a:r>
                        <a:rPr sz="3225" spc="-22" baseline="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87" baseline="36175" dirty="0">
                          <a:latin typeface="Calibri"/>
                          <a:cs typeface="Calibri"/>
                        </a:rPr>
                        <a:t>preserving</a:t>
                      </a:r>
                      <a:r>
                        <a:rPr sz="3225" spc="-15" baseline="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72" baseline="36175" dirty="0">
                          <a:latin typeface="Calibri"/>
                          <a:cs typeface="Calibri"/>
                        </a:rPr>
                        <a:t>(again</a:t>
                      </a:r>
                      <a:r>
                        <a:rPr sz="3225" spc="-15" baseline="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79" baseline="3617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3225" spc="-15" baseline="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95" baseline="36175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3225" spc="-15" baseline="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87" baseline="3617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3225" spc="-15" baseline="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95" baseline="36175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3225" spc="-22" baseline="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42" baseline="36175" dirty="0">
                          <a:latin typeface="Calibri"/>
                          <a:cs typeface="Calibri"/>
                        </a:rPr>
                        <a:t>leave</a:t>
                      </a:r>
                      <a:r>
                        <a:rPr sz="3225" spc="-15" baseline="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50" baseline="3617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3225" baseline="36175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150" spc="125" dirty="0">
                          <a:latin typeface="Calibri"/>
                          <a:cs typeface="Calibri"/>
                        </a:rPr>
                        <a:t>Limited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5" dirty="0">
                          <a:latin typeface="Calibri"/>
                          <a:cs typeface="Calibri"/>
                        </a:rPr>
                        <a:t>storage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75" dirty="0">
                          <a:latin typeface="Calibri"/>
                          <a:cs typeface="Calibri"/>
                        </a:rPr>
                        <a:t>space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85" dirty="0">
                          <a:latin typeface="Calibri"/>
                          <a:cs typeface="Calibri"/>
                        </a:rPr>
                        <a:t>(smaller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size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80" dirty="0">
                          <a:latin typeface="Calibri"/>
                          <a:cs typeface="Calibri"/>
                        </a:rPr>
                        <a:t>required)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device)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22606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310">
                <a:tc>
                  <a:txBody>
                    <a:bodyPr/>
                    <a:lstStyle/>
                    <a:p>
                      <a:pPr marL="5565140">
                        <a:lnSpc>
                          <a:spcPct val="100000"/>
                        </a:lnSpc>
                        <a:spcBef>
                          <a:spcPts val="930"/>
                        </a:spcBef>
                        <a:tabLst>
                          <a:tab pos="13054965" algn="l"/>
                        </a:tabLst>
                      </a:pPr>
                      <a:r>
                        <a:rPr sz="2150" spc="135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0" dirty="0">
                          <a:latin typeface="Calibri"/>
                          <a:cs typeface="Calibri"/>
                        </a:rPr>
                        <a:t>internet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connection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0" dirty="0">
                          <a:latin typeface="Calibri"/>
                          <a:cs typeface="Calibri"/>
                        </a:rPr>
                        <a:t>required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0" dirty="0">
                          <a:latin typeface="Calibri"/>
                          <a:cs typeface="Calibri"/>
                        </a:rPr>
                        <a:t>(sometimes)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150" spc="145" dirty="0">
                          <a:latin typeface="Calibri"/>
                          <a:cs typeface="Calibri"/>
                        </a:rPr>
                        <a:t>Device-</a:t>
                      </a:r>
                      <a:r>
                        <a:rPr sz="2150" spc="140" dirty="0">
                          <a:latin typeface="Calibri"/>
                          <a:cs typeface="Calibri"/>
                        </a:rPr>
                        <a:t>specific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65" dirty="0">
                          <a:latin typeface="Calibri"/>
                          <a:cs typeface="Calibri"/>
                        </a:rPr>
                        <a:t>skills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often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0" dirty="0">
                          <a:latin typeface="Calibri"/>
                          <a:cs typeface="Calibri"/>
                        </a:rPr>
                        <a:t>required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42340">
                <a:tc>
                  <a:txBody>
                    <a:bodyPr/>
                    <a:lstStyle/>
                    <a:p>
                      <a:pPr marL="266065">
                        <a:lnSpc>
                          <a:spcPct val="100000"/>
                        </a:lnSpc>
                        <a:spcBef>
                          <a:spcPts val="480"/>
                        </a:spcBef>
                        <a:tabLst>
                          <a:tab pos="5229860" algn="l"/>
                          <a:tab pos="11830685" algn="l"/>
                        </a:tabLst>
                      </a:pPr>
                      <a:r>
                        <a:rPr sz="3900" b="1" spc="-37" baseline="3205" dirty="0">
                          <a:latin typeface="Century Gothic"/>
                          <a:cs typeface="Century Gothic"/>
                        </a:rPr>
                        <a:t>On</a:t>
                      </a:r>
                      <a:r>
                        <a:rPr sz="3900" b="1" spc="-232" baseline="320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900" b="1" spc="-75" baseline="3205" dirty="0">
                          <a:latin typeface="Century Gothic"/>
                          <a:cs typeface="Century Gothic"/>
                        </a:rPr>
                        <a:t>cloud</a:t>
                      </a:r>
                      <a:r>
                        <a:rPr sz="3900" b="1" spc="-225" baseline="320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900" b="1" spc="-232" baseline="3205" dirty="0">
                          <a:latin typeface="Century Gothic"/>
                          <a:cs typeface="Century Gothic"/>
                        </a:rPr>
                        <a:t>(a </a:t>
                      </a:r>
                      <a:r>
                        <a:rPr sz="3900" b="1" spc="-30" baseline="3205" dirty="0">
                          <a:latin typeface="Century Gothic"/>
                          <a:cs typeface="Century Gothic"/>
                        </a:rPr>
                        <a:t>compute</a:t>
                      </a:r>
                      <a:r>
                        <a:rPr sz="3900" b="1" spc="-225" baseline="320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900" b="1" spc="-15" baseline="3205" dirty="0">
                          <a:latin typeface="Century Gothic"/>
                          <a:cs typeface="Century Gothic"/>
                        </a:rPr>
                        <a:t>device</a:t>
                      </a:r>
                      <a:r>
                        <a:rPr sz="3900" b="1" baseline="3205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Near</a:t>
                      </a:r>
                      <a:r>
                        <a:rPr sz="2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0" dirty="0">
                          <a:latin typeface="Calibri"/>
                          <a:cs typeface="Calibri"/>
                        </a:rPr>
                        <a:t>unlimited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60" dirty="0">
                          <a:latin typeface="Calibri"/>
                          <a:cs typeface="Calibri"/>
                        </a:rPr>
                        <a:t>compute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power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(can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scale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up</a:t>
                      </a:r>
                      <a:r>
                        <a:rPr sz="2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0" dirty="0">
                          <a:latin typeface="Calibri"/>
                          <a:cs typeface="Calibri"/>
                        </a:rPr>
                        <a:t>when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150" spc="195" dirty="0">
                          <a:latin typeface="Calibri"/>
                          <a:cs typeface="Calibri"/>
                        </a:rPr>
                        <a:t>Costs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6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90" dirty="0">
                          <a:latin typeface="Calibri"/>
                          <a:cs typeface="Calibri"/>
                        </a:rPr>
                        <a:t>get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out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hand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55" dirty="0">
                          <a:latin typeface="Calibri"/>
                          <a:cs typeface="Calibri"/>
                        </a:rPr>
                        <a:t>(if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proper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5" dirty="0">
                          <a:latin typeface="Calibri"/>
                          <a:cs typeface="Calibri"/>
                        </a:rPr>
                        <a:t>scaling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75" dirty="0">
                          <a:latin typeface="Calibri"/>
                          <a:cs typeface="Calibri"/>
                        </a:rPr>
                        <a:t>limits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70" dirty="0">
                          <a:latin typeface="Calibri"/>
                          <a:cs typeface="Calibri"/>
                        </a:rPr>
                        <a:t>aren't</a:t>
                      </a:r>
                      <a:endParaRPr sz="2150">
                        <a:latin typeface="Calibri"/>
                        <a:cs typeface="Calibri"/>
                      </a:endParaRPr>
                    </a:p>
                    <a:p>
                      <a:pPr marL="329565">
                        <a:lnSpc>
                          <a:spcPct val="100000"/>
                        </a:lnSpc>
                        <a:spcBef>
                          <a:spcPts val="114"/>
                        </a:spcBef>
                        <a:tabLst>
                          <a:tab pos="7857490" algn="l"/>
                          <a:tab pos="14657705" algn="l"/>
                        </a:tabLst>
                      </a:pPr>
                      <a:r>
                        <a:rPr sz="2600" b="1" spc="110" dirty="0">
                          <a:latin typeface="Century Gothic"/>
                          <a:cs typeface="Century Gothic"/>
                        </a:rPr>
                        <a:t>that</a:t>
                      </a:r>
                      <a:r>
                        <a:rPr sz="2600" b="1" spc="-16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600" b="1" spc="95" dirty="0">
                          <a:latin typeface="Century Gothic"/>
                          <a:cs typeface="Century Gothic"/>
                        </a:rPr>
                        <a:t>isn’t</a:t>
                      </a:r>
                      <a:r>
                        <a:rPr sz="2600" b="1" spc="-16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600" b="1" spc="80" dirty="0"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2600" b="1" spc="-16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600" b="1" spc="-55" dirty="0">
                          <a:latin typeface="Century Gothic"/>
                          <a:cs typeface="Century Gothic"/>
                        </a:rPr>
                        <a:t>actual</a:t>
                      </a:r>
                      <a:r>
                        <a:rPr sz="2600" b="1" spc="-16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600" b="1" spc="-10" dirty="0">
                          <a:latin typeface="Century Gothic"/>
                          <a:cs typeface="Century Gothic"/>
                        </a:rPr>
                        <a:t>device)</a:t>
                      </a:r>
                      <a:r>
                        <a:rPr sz="2600" b="1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3225" spc="202" baseline="11627" dirty="0">
                          <a:latin typeface="Calibri"/>
                          <a:cs typeface="Calibri"/>
                        </a:rPr>
                        <a:t>needed)</a:t>
                      </a:r>
                      <a:r>
                        <a:rPr sz="3225" baseline="11627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3225" spc="172" baseline="11627" dirty="0">
                          <a:latin typeface="Calibri"/>
                          <a:cs typeface="Calibri"/>
                        </a:rPr>
                        <a:t>enforced)</a:t>
                      </a:r>
                      <a:endParaRPr sz="3225" baseline="11627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1255">
                <a:tc>
                  <a:txBody>
                    <a:bodyPr/>
                    <a:lstStyle/>
                    <a:p>
                      <a:pPr marL="5170170" marR="167640" indent="6800850">
                        <a:lnSpc>
                          <a:spcPct val="110100"/>
                        </a:lnSpc>
                        <a:spcBef>
                          <a:spcPts val="95"/>
                        </a:spcBef>
                        <a:tabLst>
                          <a:tab pos="11929110" algn="l"/>
                        </a:tabLst>
                      </a:pPr>
                      <a:r>
                        <a:rPr sz="2150" spc="105" dirty="0">
                          <a:latin typeface="Calibri"/>
                          <a:cs typeface="Calibri"/>
                        </a:rPr>
                        <a:t>Predictions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6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80" dirty="0">
                          <a:latin typeface="Calibri"/>
                          <a:cs typeface="Calibri"/>
                        </a:rPr>
                        <a:t>be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5" dirty="0">
                          <a:latin typeface="Calibri"/>
                          <a:cs typeface="Calibri"/>
                        </a:rPr>
                        <a:t>slower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0" dirty="0">
                          <a:latin typeface="Calibri"/>
                          <a:cs typeface="Calibri"/>
                        </a:rPr>
                        <a:t>due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having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85" dirty="0">
                          <a:latin typeface="Calibri"/>
                          <a:cs typeface="Calibri"/>
                        </a:rPr>
                        <a:t>leave </a:t>
                      </a:r>
                      <a:r>
                        <a:rPr sz="2150" spc="200" dirty="0">
                          <a:latin typeface="Calibri"/>
                          <a:cs typeface="Calibri"/>
                        </a:rPr>
                        <a:t>Can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deploy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one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use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everywhere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65" dirty="0">
                          <a:latin typeface="Calibri"/>
                          <a:cs typeface="Calibri"/>
                        </a:rPr>
                        <a:t>(via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75" dirty="0">
                          <a:latin typeface="Calibri"/>
                          <a:cs typeface="Calibri"/>
                        </a:rPr>
                        <a:t>API)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3225" spc="209" baseline="1291" dirty="0">
                          <a:latin typeface="Calibri"/>
                          <a:cs typeface="Calibri"/>
                        </a:rPr>
                        <a:t>device</a:t>
                      </a:r>
                      <a:r>
                        <a:rPr sz="3225" spc="-22" baseline="129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209" baseline="1291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3225" spc="-15" baseline="129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72" baseline="1291" dirty="0">
                          <a:latin typeface="Calibri"/>
                          <a:cs typeface="Calibri"/>
                        </a:rPr>
                        <a:t>predictions</a:t>
                      </a:r>
                      <a:r>
                        <a:rPr sz="3225" spc="-15" baseline="129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79" baseline="1291" dirty="0">
                          <a:latin typeface="Calibri"/>
                          <a:cs typeface="Calibri"/>
                        </a:rPr>
                        <a:t>having</a:t>
                      </a:r>
                      <a:r>
                        <a:rPr sz="3225" spc="-15" baseline="129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95" baseline="129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3225" spc="-15" baseline="129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284" baseline="1291" dirty="0">
                          <a:latin typeface="Calibri"/>
                          <a:cs typeface="Calibri"/>
                        </a:rPr>
                        <a:t>come</a:t>
                      </a:r>
                      <a:r>
                        <a:rPr sz="3225" spc="-15" baseline="129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270" baseline="1291" dirty="0">
                          <a:latin typeface="Calibri"/>
                          <a:cs typeface="Calibri"/>
                        </a:rPr>
                        <a:t>back</a:t>
                      </a:r>
                      <a:r>
                        <a:rPr sz="3225" spc="-22" baseline="1291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50" baseline="1291" dirty="0">
                          <a:latin typeface="Calibri"/>
                          <a:cs typeface="Calibri"/>
                        </a:rPr>
                        <a:t>(network</a:t>
                      </a:r>
                      <a:endParaRPr sz="3225" baseline="1291">
                        <a:latin typeface="Calibri"/>
                        <a:cs typeface="Calibri"/>
                      </a:endParaRPr>
                    </a:p>
                    <a:p>
                      <a:pPr marL="14773275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2150" spc="90" dirty="0">
                          <a:latin typeface="Calibri"/>
                          <a:cs typeface="Calibri"/>
                        </a:rPr>
                        <a:t>latency)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206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07415">
                <a:tc>
                  <a:txBody>
                    <a:bodyPr/>
                    <a:lstStyle/>
                    <a:p>
                      <a:pPr marL="6189345">
                        <a:lnSpc>
                          <a:spcPct val="100000"/>
                        </a:lnSpc>
                        <a:spcBef>
                          <a:spcPts val="850"/>
                        </a:spcBef>
                        <a:tabLst>
                          <a:tab pos="12288520" algn="l"/>
                        </a:tabLst>
                      </a:pPr>
                      <a:r>
                        <a:rPr sz="3225" spc="172" baseline="-36175" dirty="0">
                          <a:latin typeface="Calibri"/>
                          <a:cs typeface="Calibri"/>
                        </a:rPr>
                        <a:t>Links</a:t>
                      </a:r>
                      <a:r>
                        <a:rPr sz="3225" spc="-7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12" baseline="-36175" dirty="0">
                          <a:latin typeface="Calibri"/>
                          <a:cs typeface="Calibri"/>
                        </a:rPr>
                        <a:t>into</a:t>
                      </a:r>
                      <a:r>
                        <a:rPr sz="3225" spc="-7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79" baseline="-36175" dirty="0">
                          <a:latin typeface="Calibri"/>
                          <a:cs typeface="Calibri"/>
                        </a:rPr>
                        <a:t>existing</a:t>
                      </a:r>
                      <a:r>
                        <a:rPr sz="3225" spc="-7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195" baseline="-36175" dirty="0">
                          <a:latin typeface="Calibri"/>
                          <a:cs typeface="Calibri"/>
                        </a:rPr>
                        <a:t>cloud</a:t>
                      </a:r>
                      <a:r>
                        <a:rPr sz="3225" spc="-7" baseline="-361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225" spc="225" baseline="-36175" dirty="0">
                          <a:latin typeface="Calibri"/>
                          <a:cs typeface="Calibri"/>
                        </a:rPr>
                        <a:t>ecosystem</a:t>
                      </a:r>
                      <a:r>
                        <a:rPr sz="3225" baseline="-36175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150" spc="145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5" dirty="0">
                          <a:latin typeface="Calibri"/>
                          <a:cs typeface="Calibri"/>
                        </a:rPr>
                        <a:t>has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5" dirty="0">
                          <a:latin typeface="Calibri"/>
                          <a:cs typeface="Calibri"/>
                        </a:rPr>
                        <a:t>leave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0" dirty="0">
                          <a:latin typeface="Calibri"/>
                          <a:cs typeface="Calibri"/>
                        </a:rPr>
                        <a:t>device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80" dirty="0">
                          <a:latin typeface="Calibri"/>
                          <a:cs typeface="Calibri"/>
                        </a:rPr>
                        <a:t>(this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0" dirty="0">
                          <a:latin typeface="Calibri"/>
                          <a:cs typeface="Calibri"/>
                        </a:rPr>
                        <a:t>may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5" dirty="0">
                          <a:latin typeface="Calibri"/>
                          <a:cs typeface="Calibri"/>
                        </a:rPr>
                        <a:t>cause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0" dirty="0">
                          <a:latin typeface="Calibri"/>
                          <a:cs typeface="Calibri"/>
                        </a:rPr>
                        <a:t>privacy</a:t>
                      </a:r>
                      <a:endParaRPr sz="2150">
                        <a:latin typeface="Calibri"/>
                        <a:cs typeface="Calibri"/>
                      </a:endParaRPr>
                    </a:p>
                    <a:p>
                      <a:pPr marR="2888615" algn="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2150" spc="125" dirty="0">
                          <a:latin typeface="Calibri"/>
                          <a:cs typeface="Calibri"/>
                        </a:rPr>
                        <a:t>concerns)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0795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3528" y="29380"/>
            <a:ext cx="1716087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430" dirty="0">
                <a:latin typeface="Calibri"/>
                <a:cs typeface="Calibri"/>
              </a:rPr>
              <a:t>Where’s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785" dirty="0">
                <a:latin typeface="Calibri"/>
                <a:cs typeface="Calibri"/>
              </a:rPr>
              <a:t>my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610" dirty="0">
                <a:latin typeface="Calibri"/>
                <a:cs typeface="Calibri"/>
              </a:rPr>
              <a:t>model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730" dirty="0">
                <a:latin typeface="Calibri"/>
                <a:cs typeface="Calibri"/>
              </a:rPr>
              <a:t>going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680" dirty="0">
                <a:latin typeface="Calibri"/>
                <a:cs typeface="Calibri"/>
              </a:rPr>
              <a:t>to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680" dirty="0">
                <a:latin typeface="Calibri"/>
                <a:cs typeface="Calibri"/>
              </a:rPr>
              <a:t>go?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1536" y="9875291"/>
            <a:ext cx="181013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94755" marR="5080" indent="-6282690">
              <a:lnSpc>
                <a:spcPct val="107200"/>
              </a:lnSpc>
              <a:spcBef>
                <a:spcPts val="95"/>
              </a:spcBef>
            </a:pPr>
            <a:r>
              <a:rPr sz="205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See</a:t>
            </a:r>
            <a:r>
              <a:rPr sz="205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-21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dirty="0">
                <a:solidFill>
                  <a:srgbClr val="FFFFFF"/>
                </a:solidFill>
                <a:latin typeface="Century Gothic"/>
                <a:cs typeface="Century Gothic"/>
              </a:rPr>
              <a:t>fantastic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example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95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205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u="heavy" spc="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deploying</a:t>
            </a:r>
            <a:r>
              <a:rPr sz="205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r>
              <a:rPr sz="20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PyTorch</a:t>
            </a:r>
            <a:r>
              <a:rPr sz="20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model</a:t>
            </a:r>
            <a:r>
              <a:rPr sz="20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</a:t>
            </a:r>
            <a:r>
              <a:rPr sz="20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</a:t>
            </a:r>
            <a:r>
              <a:rPr sz="205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Raspberry</a:t>
            </a:r>
            <a:r>
              <a:rPr sz="20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Pi</a:t>
            </a:r>
            <a:r>
              <a:rPr sz="20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(edge)</a:t>
            </a:r>
            <a:r>
              <a:rPr sz="20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on</a:t>
            </a:r>
            <a:r>
              <a:rPr sz="205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60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dirty="0">
                <a:solidFill>
                  <a:srgbClr val="FFFFFF"/>
                </a:solidFill>
                <a:latin typeface="Century Gothic"/>
                <a:cs typeface="Century Gothic"/>
              </a:rPr>
              <a:t>PyTorch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blog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dirty="0">
                <a:solidFill>
                  <a:srgbClr val="FFFFFF"/>
                </a:solidFill>
                <a:latin typeface="Century Gothic"/>
                <a:cs typeface="Century Gothic"/>
              </a:rPr>
              <a:t>another</a:t>
            </a:r>
            <a:r>
              <a:rPr sz="205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85" dirty="0">
                <a:solidFill>
                  <a:srgbClr val="FFFFFF"/>
                </a:solidFill>
                <a:latin typeface="Century Gothic"/>
                <a:cs typeface="Century Gothic"/>
              </a:rPr>
              <a:t>write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up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95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205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u="heavy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Moving</a:t>
            </a:r>
            <a:r>
              <a:rPr sz="20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ML</a:t>
            </a:r>
            <a:r>
              <a:rPr sz="20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Inference</a:t>
            </a:r>
            <a:r>
              <a:rPr sz="2050" u="heavy" spc="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from</a:t>
            </a:r>
            <a:r>
              <a:rPr sz="20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the</a:t>
            </a:r>
            <a:r>
              <a:rPr sz="20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Cloud</a:t>
            </a:r>
            <a:r>
              <a:rPr sz="20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to</a:t>
            </a:r>
            <a:r>
              <a:rPr sz="205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the</a:t>
            </a:r>
            <a:r>
              <a:rPr sz="20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2050" u="heavy" spc="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Edge</a:t>
            </a:r>
            <a:r>
              <a:rPr sz="2050" spc="4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5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by</a:t>
            </a:r>
            <a:r>
              <a:rPr sz="205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55" dirty="0">
                <a:solidFill>
                  <a:srgbClr val="FFFFFF"/>
                </a:solidFill>
                <a:latin typeface="Century Gothic"/>
                <a:cs typeface="Century Gothic"/>
              </a:rPr>
              <a:t>Jo</a:t>
            </a:r>
            <a:r>
              <a:rPr sz="205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65" dirty="0">
                <a:solidFill>
                  <a:srgbClr val="FFFFFF"/>
                </a:solidFill>
                <a:latin typeface="Century Gothic"/>
                <a:cs typeface="Century Gothic"/>
              </a:rPr>
              <a:t>Kristian</a:t>
            </a:r>
            <a:r>
              <a:rPr sz="205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Bergum.</a:t>
            </a:r>
            <a:endParaRPr sz="20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16380">
              <a:lnSpc>
                <a:spcPct val="100000"/>
              </a:lnSpc>
              <a:spcBef>
                <a:spcPts val="130"/>
              </a:spcBef>
            </a:pPr>
            <a:r>
              <a:rPr b="0" spc="620" dirty="0">
                <a:latin typeface="Calibri"/>
                <a:cs typeface="Calibri"/>
              </a:rPr>
              <a:t>Deployment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35" dirty="0">
                <a:latin typeface="Calibri"/>
                <a:cs typeface="Calibri"/>
              </a:rPr>
              <a:t>questions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680" dirty="0">
                <a:latin typeface="Calibri"/>
                <a:cs typeface="Calibri"/>
              </a:rPr>
              <a:t>to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620" dirty="0">
                <a:latin typeface="Calibri"/>
                <a:cs typeface="Calibri"/>
              </a:rPr>
              <a:t>ask</a:t>
            </a:r>
          </a:p>
        </p:txBody>
      </p:sp>
      <p:sp>
        <p:nvSpPr>
          <p:cNvPr id="3" name="object 3"/>
          <p:cNvSpPr/>
          <p:nvPr/>
        </p:nvSpPr>
        <p:spPr>
          <a:xfrm>
            <a:off x="2446144" y="1744206"/>
            <a:ext cx="10694670" cy="1852930"/>
          </a:xfrm>
          <a:custGeom>
            <a:avLst/>
            <a:gdLst/>
            <a:ahLst/>
            <a:cxnLst/>
            <a:rect l="l" t="t" r="r" b="b"/>
            <a:pathLst>
              <a:path w="10694669" h="1852929">
                <a:moveTo>
                  <a:pt x="10269698" y="0"/>
                </a:moveTo>
                <a:lnTo>
                  <a:pt x="424798" y="0"/>
                </a:lnTo>
                <a:lnTo>
                  <a:pt x="355788" y="166"/>
                </a:lnTo>
                <a:lnTo>
                  <a:pt x="297548" y="1332"/>
                </a:lnTo>
                <a:lnTo>
                  <a:pt x="248882" y="4496"/>
                </a:lnTo>
                <a:lnTo>
                  <a:pt x="208593" y="10658"/>
                </a:lnTo>
                <a:lnTo>
                  <a:pt x="134308" y="40048"/>
                </a:lnTo>
                <a:lnTo>
                  <a:pt x="97524" y="65860"/>
                </a:lnTo>
                <a:lnTo>
                  <a:pt x="65860" y="97524"/>
                </a:lnTo>
                <a:lnTo>
                  <a:pt x="40048" y="134308"/>
                </a:lnTo>
                <a:lnTo>
                  <a:pt x="20817" y="175484"/>
                </a:lnTo>
                <a:lnTo>
                  <a:pt x="4496" y="248882"/>
                </a:lnTo>
                <a:lnTo>
                  <a:pt x="1332" y="297548"/>
                </a:lnTo>
                <a:lnTo>
                  <a:pt x="166" y="355788"/>
                </a:lnTo>
                <a:lnTo>
                  <a:pt x="0" y="424798"/>
                </a:lnTo>
                <a:lnTo>
                  <a:pt x="0" y="1427792"/>
                </a:lnTo>
                <a:lnTo>
                  <a:pt x="166" y="1496801"/>
                </a:lnTo>
                <a:lnTo>
                  <a:pt x="1332" y="1555041"/>
                </a:lnTo>
                <a:lnTo>
                  <a:pt x="4496" y="1603707"/>
                </a:lnTo>
                <a:lnTo>
                  <a:pt x="10658" y="1643996"/>
                </a:lnTo>
                <a:lnTo>
                  <a:pt x="40048" y="1718281"/>
                </a:lnTo>
                <a:lnTo>
                  <a:pt x="65860" y="1755065"/>
                </a:lnTo>
                <a:lnTo>
                  <a:pt x="97524" y="1786729"/>
                </a:lnTo>
                <a:lnTo>
                  <a:pt x="134308" y="1812541"/>
                </a:lnTo>
                <a:lnTo>
                  <a:pt x="175484" y="1831772"/>
                </a:lnTo>
                <a:lnTo>
                  <a:pt x="248882" y="1848093"/>
                </a:lnTo>
                <a:lnTo>
                  <a:pt x="297548" y="1851257"/>
                </a:lnTo>
                <a:lnTo>
                  <a:pt x="355788" y="1852423"/>
                </a:lnTo>
                <a:lnTo>
                  <a:pt x="424798" y="1852589"/>
                </a:lnTo>
                <a:lnTo>
                  <a:pt x="10269698" y="1852589"/>
                </a:lnTo>
                <a:lnTo>
                  <a:pt x="10338708" y="1852423"/>
                </a:lnTo>
                <a:lnTo>
                  <a:pt x="10396948" y="1851257"/>
                </a:lnTo>
                <a:lnTo>
                  <a:pt x="10445615" y="1848093"/>
                </a:lnTo>
                <a:lnTo>
                  <a:pt x="10485907" y="1841931"/>
                </a:lnTo>
                <a:lnTo>
                  <a:pt x="10560193" y="1812541"/>
                </a:lnTo>
                <a:lnTo>
                  <a:pt x="10596976" y="1786729"/>
                </a:lnTo>
                <a:lnTo>
                  <a:pt x="10628639" y="1755065"/>
                </a:lnTo>
                <a:lnTo>
                  <a:pt x="10654453" y="1718281"/>
                </a:lnTo>
                <a:lnTo>
                  <a:pt x="10673686" y="1677104"/>
                </a:lnTo>
                <a:lnTo>
                  <a:pt x="10690006" y="1603707"/>
                </a:lnTo>
                <a:lnTo>
                  <a:pt x="10693170" y="1555041"/>
                </a:lnTo>
                <a:lnTo>
                  <a:pt x="10694336" y="1496801"/>
                </a:lnTo>
                <a:lnTo>
                  <a:pt x="10694502" y="1427792"/>
                </a:lnTo>
                <a:lnTo>
                  <a:pt x="10694502" y="424798"/>
                </a:lnTo>
                <a:lnTo>
                  <a:pt x="10694336" y="355788"/>
                </a:lnTo>
                <a:lnTo>
                  <a:pt x="10693170" y="297548"/>
                </a:lnTo>
                <a:lnTo>
                  <a:pt x="10690006" y="248882"/>
                </a:lnTo>
                <a:lnTo>
                  <a:pt x="10683844" y="208593"/>
                </a:lnTo>
                <a:lnTo>
                  <a:pt x="10654453" y="134308"/>
                </a:lnTo>
                <a:lnTo>
                  <a:pt x="10628639" y="97524"/>
                </a:lnTo>
                <a:lnTo>
                  <a:pt x="10596976" y="65860"/>
                </a:lnTo>
                <a:lnTo>
                  <a:pt x="10560193" y="40048"/>
                </a:lnTo>
                <a:lnTo>
                  <a:pt x="10519021" y="20817"/>
                </a:lnTo>
                <a:lnTo>
                  <a:pt x="10445615" y="4496"/>
                </a:lnTo>
                <a:lnTo>
                  <a:pt x="10396948" y="1332"/>
                </a:lnTo>
                <a:lnTo>
                  <a:pt x="10338708" y="166"/>
                </a:lnTo>
                <a:lnTo>
                  <a:pt x="10269698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44899" y="2317118"/>
            <a:ext cx="86969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90" dirty="0">
                <a:solidFill>
                  <a:srgbClr val="FFFFFF"/>
                </a:solidFill>
                <a:latin typeface="Calibri"/>
                <a:cs typeface="Calibri"/>
              </a:rPr>
              <a:t>How’s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405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4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3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400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4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75" dirty="0">
                <a:solidFill>
                  <a:srgbClr val="FFFFFF"/>
                </a:solidFill>
                <a:latin typeface="Calibri"/>
                <a:cs typeface="Calibri"/>
              </a:rPr>
              <a:t>function?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33631" y="2042552"/>
            <a:ext cx="40824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dirty="0">
                <a:solidFill>
                  <a:srgbClr val="FFFFFF"/>
                </a:solidFill>
                <a:latin typeface="Gill Sans MT"/>
                <a:cs typeface="Gill Sans MT"/>
              </a:rPr>
              <a:t>1.</a:t>
            </a:r>
            <a:r>
              <a:rPr sz="3450" b="1" spc="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20" dirty="0">
                <a:solidFill>
                  <a:srgbClr val="FFFFFF"/>
                </a:solidFill>
                <a:latin typeface="Gill Sans MT"/>
                <a:cs typeface="Gill Sans MT"/>
              </a:rPr>
              <a:t>Online</a:t>
            </a:r>
            <a:r>
              <a:rPr sz="3450" b="1" spc="-1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10" dirty="0">
                <a:solidFill>
                  <a:srgbClr val="FFFFFF"/>
                </a:solidFill>
                <a:latin typeface="Gill Sans MT"/>
                <a:cs typeface="Gill Sans MT"/>
              </a:rPr>
              <a:t>(real-</a:t>
            </a:r>
            <a:r>
              <a:rPr sz="3450" b="1" spc="-65" dirty="0">
                <a:solidFill>
                  <a:srgbClr val="FFFFFF"/>
                </a:solidFill>
                <a:latin typeface="Gill Sans MT"/>
                <a:cs typeface="Gill Sans MT"/>
              </a:rPr>
              <a:t>time)</a:t>
            </a:r>
            <a:endParaRPr sz="345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33631" y="2597509"/>
            <a:ext cx="34423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110" dirty="0">
                <a:solidFill>
                  <a:srgbClr val="FFFFFF"/>
                </a:solidFill>
                <a:latin typeface="Gill Sans MT"/>
                <a:cs typeface="Gill Sans MT"/>
              </a:rPr>
              <a:t>2.</a:t>
            </a:r>
            <a:r>
              <a:rPr sz="3450" b="1" spc="-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dirty="0">
                <a:solidFill>
                  <a:srgbClr val="FFFFFF"/>
                </a:solidFill>
                <a:latin typeface="Gill Sans MT"/>
                <a:cs typeface="Gill Sans MT"/>
              </a:rPr>
              <a:t>Offline</a:t>
            </a:r>
            <a:r>
              <a:rPr sz="3450" b="1" spc="10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95" dirty="0">
                <a:solidFill>
                  <a:srgbClr val="FFFFFF"/>
                </a:solidFill>
                <a:latin typeface="Gill Sans MT"/>
                <a:cs typeface="Gill Sans MT"/>
              </a:rPr>
              <a:t>(batch)</a:t>
            </a:r>
            <a:endParaRPr sz="3450">
              <a:latin typeface="Gill Sans MT"/>
              <a:cs typeface="Gill Sans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286923" y="7839212"/>
            <a:ext cx="12492990" cy="2346960"/>
            <a:chOff x="5286923" y="7839212"/>
            <a:chExt cx="12492990" cy="234696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0926" y="7870625"/>
              <a:ext cx="2314988" cy="231498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026764" y="8930694"/>
              <a:ext cx="318770" cy="0"/>
            </a:xfrm>
            <a:custGeom>
              <a:avLst/>
              <a:gdLst/>
              <a:ahLst/>
              <a:cxnLst/>
              <a:rect l="l" t="t" r="r" b="b"/>
              <a:pathLst>
                <a:path w="318770">
                  <a:moveTo>
                    <a:pt x="0" y="0"/>
                  </a:moveTo>
                  <a:lnTo>
                    <a:pt x="308091" y="0"/>
                  </a:lnTo>
                  <a:lnTo>
                    <a:pt x="31856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334860" y="888043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43460" y="8930694"/>
              <a:ext cx="318770" cy="0"/>
            </a:xfrm>
            <a:custGeom>
              <a:avLst/>
              <a:gdLst/>
              <a:ahLst/>
              <a:cxnLst/>
              <a:rect l="l" t="t" r="r" b="b"/>
              <a:pathLst>
                <a:path w="318770">
                  <a:moveTo>
                    <a:pt x="0" y="0"/>
                  </a:moveTo>
                  <a:lnTo>
                    <a:pt x="308091" y="0"/>
                  </a:lnTo>
                  <a:lnTo>
                    <a:pt x="31856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51551" y="888043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923" y="7839212"/>
              <a:ext cx="1423371" cy="18978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957670" y="8554945"/>
              <a:ext cx="732961" cy="73296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46643" y="8554945"/>
              <a:ext cx="732961" cy="732961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973848" y="4103215"/>
            <a:ext cx="8581390" cy="2839085"/>
            <a:chOff x="4973848" y="4103215"/>
            <a:chExt cx="8581390" cy="2839085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9920" y="4229865"/>
              <a:ext cx="2585179" cy="25851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1465735" y="5413659"/>
              <a:ext cx="366395" cy="0"/>
            </a:xfrm>
            <a:custGeom>
              <a:avLst/>
              <a:gdLst/>
              <a:ahLst/>
              <a:cxnLst/>
              <a:rect l="l" t="t" r="r" b="b"/>
              <a:pathLst>
                <a:path w="366395">
                  <a:moveTo>
                    <a:pt x="0" y="0"/>
                  </a:moveTo>
                  <a:lnTo>
                    <a:pt x="355782" y="0"/>
                  </a:lnTo>
                  <a:lnTo>
                    <a:pt x="36625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821514" y="536339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464206" y="5413659"/>
              <a:ext cx="366395" cy="0"/>
            </a:xfrm>
            <a:custGeom>
              <a:avLst/>
              <a:gdLst/>
              <a:ahLst/>
              <a:cxnLst/>
              <a:rect l="l" t="t" r="r" b="b"/>
              <a:pathLst>
                <a:path w="366395">
                  <a:moveTo>
                    <a:pt x="0" y="0"/>
                  </a:moveTo>
                  <a:lnTo>
                    <a:pt x="355782" y="0"/>
                  </a:lnTo>
                  <a:lnTo>
                    <a:pt x="36625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19988" y="536339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6371" y="4353994"/>
              <a:ext cx="1589498" cy="21193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5107" y="5072074"/>
              <a:ext cx="732961" cy="73296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000025" y="4129392"/>
              <a:ext cx="8529320" cy="2786380"/>
            </a:xfrm>
            <a:custGeom>
              <a:avLst/>
              <a:gdLst/>
              <a:ahLst/>
              <a:cxnLst/>
              <a:rect l="l" t="t" r="r" b="b"/>
              <a:pathLst>
                <a:path w="8529319" h="2786379">
                  <a:moveTo>
                    <a:pt x="530359" y="0"/>
                  </a:moveTo>
                  <a:lnTo>
                    <a:pt x="7998338" y="0"/>
                  </a:lnTo>
                  <a:lnTo>
                    <a:pt x="8071111" y="120"/>
                  </a:lnTo>
                  <a:lnTo>
                    <a:pt x="8134374" y="962"/>
                  </a:lnTo>
                  <a:lnTo>
                    <a:pt x="8188990" y="3248"/>
                  </a:lnTo>
                  <a:lnTo>
                    <a:pt x="8235824" y="7700"/>
                  </a:lnTo>
                  <a:lnTo>
                    <a:pt x="8275741" y="15040"/>
                  </a:lnTo>
                  <a:lnTo>
                    <a:pt x="8352802" y="45403"/>
                  </a:lnTo>
                  <a:lnTo>
                    <a:pt x="8392297" y="70627"/>
                  </a:lnTo>
                  <a:lnTo>
                    <a:pt x="8427562" y="101136"/>
                  </a:lnTo>
                  <a:lnTo>
                    <a:pt x="8458070" y="136401"/>
                  </a:lnTo>
                  <a:lnTo>
                    <a:pt x="8483295" y="175895"/>
                  </a:lnTo>
                  <a:lnTo>
                    <a:pt x="8502708" y="219092"/>
                  </a:lnTo>
                  <a:lnTo>
                    <a:pt x="8520997" y="292874"/>
                  </a:lnTo>
                  <a:lnTo>
                    <a:pt x="8525449" y="339708"/>
                  </a:lnTo>
                  <a:lnTo>
                    <a:pt x="8527735" y="394324"/>
                  </a:lnTo>
                  <a:lnTo>
                    <a:pt x="8528578" y="457586"/>
                  </a:lnTo>
                  <a:lnTo>
                    <a:pt x="8528698" y="530359"/>
                  </a:lnTo>
                  <a:lnTo>
                    <a:pt x="8528698" y="2255766"/>
                  </a:lnTo>
                  <a:lnTo>
                    <a:pt x="8528578" y="2328539"/>
                  </a:lnTo>
                  <a:lnTo>
                    <a:pt x="8527735" y="2391801"/>
                  </a:lnTo>
                  <a:lnTo>
                    <a:pt x="8525449" y="2446417"/>
                  </a:lnTo>
                  <a:lnTo>
                    <a:pt x="8520997" y="2493251"/>
                  </a:lnTo>
                  <a:lnTo>
                    <a:pt x="8513658" y="2533169"/>
                  </a:lnTo>
                  <a:lnTo>
                    <a:pt x="8483295" y="2610230"/>
                  </a:lnTo>
                  <a:lnTo>
                    <a:pt x="8458070" y="2649724"/>
                  </a:lnTo>
                  <a:lnTo>
                    <a:pt x="8427562" y="2684989"/>
                  </a:lnTo>
                  <a:lnTo>
                    <a:pt x="8392297" y="2715498"/>
                  </a:lnTo>
                  <a:lnTo>
                    <a:pt x="8352802" y="2740722"/>
                  </a:lnTo>
                  <a:lnTo>
                    <a:pt x="8309606" y="2760135"/>
                  </a:lnTo>
                  <a:lnTo>
                    <a:pt x="8235824" y="2778424"/>
                  </a:lnTo>
                  <a:lnTo>
                    <a:pt x="8188990" y="2782876"/>
                  </a:lnTo>
                  <a:lnTo>
                    <a:pt x="8134374" y="2785163"/>
                  </a:lnTo>
                  <a:lnTo>
                    <a:pt x="8071111" y="2786005"/>
                  </a:lnTo>
                  <a:lnTo>
                    <a:pt x="7998338" y="2786125"/>
                  </a:lnTo>
                  <a:lnTo>
                    <a:pt x="530359" y="2786125"/>
                  </a:lnTo>
                  <a:lnTo>
                    <a:pt x="457586" y="2786005"/>
                  </a:lnTo>
                  <a:lnTo>
                    <a:pt x="394324" y="2785163"/>
                  </a:lnTo>
                  <a:lnTo>
                    <a:pt x="339708" y="2782876"/>
                  </a:lnTo>
                  <a:lnTo>
                    <a:pt x="292874" y="2778424"/>
                  </a:lnTo>
                  <a:lnTo>
                    <a:pt x="252956" y="2771085"/>
                  </a:lnTo>
                  <a:lnTo>
                    <a:pt x="175895" y="2740722"/>
                  </a:lnTo>
                  <a:lnTo>
                    <a:pt x="136401" y="2715498"/>
                  </a:lnTo>
                  <a:lnTo>
                    <a:pt x="101136" y="2684989"/>
                  </a:lnTo>
                  <a:lnTo>
                    <a:pt x="70627" y="2649724"/>
                  </a:lnTo>
                  <a:lnTo>
                    <a:pt x="45403" y="2610230"/>
                  </a:lnTo>
                  <a:lnTo>
                    <a:pt x="25989" y="2567033"/>
                  </a:lnTo>
                  <a:lnTo>
                    <a:pt x="7700" y="2493251"/>
                  </a:lnTo>
                  <a:lnTo>
                    <a:pt x="3248" y="2446417"/>
                  </a:lnTo>
                  <a:lnTo>
                    <a:pt x="962" y="2391801"/>
                  </a:lnTo>
                  <a:lnTo>
                    <a:pt x="120" y="2328539"/>
                  </a:lnTo>
                  <a:lnTo>
                    <a:pt x="0" y="2255766"/>
                  </a:lnTo>
                  <a:lnTo>
                    <a:pt x="0" y="530359"/>
                  </a:lnTo>
                  <a:lnTo>
                    <a:pt x="120" y="457586"/>
                  </a:lnTo>
                  <a:lnTo>
                    <a:pt x="962" y="394324"/>
                  </a:lnTo>
                  <a:lnTo>
                    <a:pt x="3248" y="339708"/>
                  </a:lnTo>
                  <a:lnTo>
                    <a:pt x="7700" y="292874"/>
                  </a:lnTo>
                  <a:lnTo>
                    <a:pt x="15040" y="252956"/>
                  </a:lnTo>
                  <a:lnTo>
                    <a:pt x="45403" y="175895"/>
                  </a:lnTo>
                  <a:lnTo>
                    <a:pt x="70627" y="136401"/>
                  </a:lnTo>
                  <a:lnTo>
                    <a:pt x="101136" y="101136"/>
                  </a:lnTo>
                  <a:lnTo>
                    <a:pt x="136401" y="70627"/>
                  </a:lnTo>
                  <a:lnTo>
                    <a:pt x="175895" y="45403"/>
                  </a:lnTo>
                  <a:lnTo>
                    <a:pt x="219092" y="25989"/>
                  </a:lnTo>
                  <a:lnTo>
                    <a:pt x="292874" y="7700"/>
                  </a:lnTo>
                  <a:lnTo>
                    <a:pt x="339708" y="3248"/>
                  </a:lnTo>
                  <a:lnTo>
                    <a:pt x="394324" y="962"/>
                  </a:lnTo>
                  <a:lnTo>
                    <a:pt x="457586" y="120"/>
                  </a:lnTo>
                  <a:lnTo>
                    <a:pt x="530359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6677933" y="8448006"/>
            <a:ext cx="1307465" cy="905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96645" algn="l"/>
              </a:tabLst>
            </a:pPr>
            <a:r>
              <a:rPr sz="575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5750" b="1" dirty="0">
                <a:solidFill>
                  <a:srgbClr val="FFFFFF"/>
                </a:solidFill>
                <a:latin typeface="Century Gothic"/>
                <a:cs typeface="Century Gothic"/>
              </a:rPr>
              <a:t>	</a:t>
            </a:r>
            <a:r>
              <a:rPr sz="575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endParaRPr sz="5750">
              <a:latin typeface="Century Gothic"/>
              <a:cs typeface="Century Gothic"/>
            </a:endParaRPr>
          </a:p>
        </p:txBody>
      </p:sp>
      <p:pic>
        <p:nvPicPr>
          <p:cNvPr id="26" name="object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125144" y="8554944"/>
            <a:ext cx="732961" cy="73296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2776260" y="8524116"/>
            <a:ext cx="2081530" cy="813435"/>
          </a:xfrm>
          <a:prstGeom prst="rect">
            <a:avLst/>
          </a:prstGeom>
          <a:solidFill>
            <a:srgbClr val="00A2FF"/>
          </a:solidFill>
        </p:spPr>
        <p:txBody>
          <a:bodyPr vert="horz" wrap="square" lIns="0" tIns="431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0"/>
              </a:spcBef>
            </a:pPr>
            <a:r>
              <a:rPr sz="2300" spc="125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endParaRPr sz="2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2300" spc="70" dirty="0">
                <a:solidFill>
                  <a:srgbClr val="FFFFFF"/>
                </a:solidFill>
                <a:latin typeface="Calibri"/>
                <a:cs typeface="Calibri"/>
              </a:rPr>
              <a:t>10-</a:t>
            </a:r>
            <a:r>
              <a:rPr sz="2300" spc="150" dirty="0">
                <a:solidFill>
                  <a:srgbClr val="FFFFFF"/>
                </a:solidFill>
                <a:latin typeface="Calibri"/>
                <a:cs typeface="Calibri"/>
              </a:rPr>
              <a:t>minutes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973848" y="7582483"/>
            <a:ext cx="14074140" cy="2958465"/>
            <a:chOff x="4973848" y="7582483"/>
            <a:chExt cx="14074140" cy="2958465"/>
          </a:xfrm>
        </p:grpSpPr>
        <p:sp>
          <p:nvSpPr>
            <p:cNvPr id="29" name="object 29"/>
            <p:cNvSpPr/>
            <p:nvPr/>
          </p:nvSpPr>
          <p:spPr>
            <a:xfrm>
              <a:off x="15120430" y="8930694"/>
              <a:ext cx="318770" cy="0"/>
            </a:xfrm>
            <a:custGeom>
              <a:avLst/>
              <a:gdLst/>
              <a:ahLst/>
              <a:cxnLst/>
              <a:rect l="l" t="t" r="r" b="b"/>
              <a:pathLst>
                <a:path w="318769">
                  <a:moveTo>
                    <a:pt x="0" y="0"/>
                  </a:moveTo>
                  <a:lnTo>
                    <a:pt x="308091" y="0"/>
                  </a:lnTo>
                  <a:lnTo>
                    <a:pt x="31856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428514" y="888043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3607" y="7828370"/>
              <a:ext cx="1508721" cy="100483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16829" y="8975982"/>
              <a:ext cx="1079022" cy="143869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00025" y="7608660"/>
              <a:ext cx="14021435" cy="2906395"/>
            </a:xfrm>
            <a:custGeom>
              <a:avLst/>
              <a:gdLst/>
              <a:ahLst/>
              <a:cxnLst/>
              <a:rect l="l" t="t" r="r" b="b"/>
              <a:pathLst>
                <a:path w="14021435" h="2906395">
                  <a:moveTo>
                    <a:pt x="530359" y="0"/>
                  </a:moveTo>
                  <a:lnTo>
                    <a:pt x="13490887" y="0"/>
                  </a:lnTo>
                  <a:lnTo>
                    <a:pt x="13563663" y="120"/>
                  </a:lnTo>
                  <a:lnTo>
                    <a:pt x="13626926" y="962"/>
                  </a:lnTo>
                  <a:lnTo>
                    <a:pt x="13681542" y="3248"/>
                  </a:lnTo>
                  <a:lnTo>
                    <a:pt x="13728376" y="7700"/>
                  </a:lnTo>
                  <a:lnTo>
                    <a:pt x="13768292" y="15040"/>
                  </a:lnTo>
                  <a:lnTo>
                    <a:pt x="13845353" y="45403"/>
                  </a:lnTo>
                  <a:lnTo>
                    <a:pt x="13884849" y="70627"/>
                  </a:lnTo>
                  <a:lnTo>
                    <a:pt x="13920115" y="101136"/>
                  </a:lnTo>
                  <a:lnTo>
                    <a:pt x="13950624" y="136401"/>
                  </a:lnTo>
                  <a:lnTo>
                    <a:pt x="13975848" y="175895"/>
                  </a:lnTo>
                  <a:lnTo>
                    <a:pt x="13995259" y="219092"/>
                  </a:lnTo>
                  <a:lnTo>
                    <a:pt x="14013548" y="292874"/>
                  </a:lnTo>
                  <a:lnTo>
                    <a:pt x="14017999" y="339708"/>
                  </a:lnTo>
                  <a:lnTo>
                    <a:pt x="14020285" y="394324"/>
                  </a:lnTo>
                  <a:lnTo>
                    <a:pt x="14021128" y="457586"/>
                  </a:lnTo>
                  <a:lnTo>
                    <a:pt x="14021248" y="530359"/>
                  </a:lnTo>
                  <a:lnTo>
                    <a:pt x="14021248" y="2375566"/>
                  </a:lnTo>
                  <a:lnTo>
                    <a:pt x="14021128" y="2448339"/>
                  </a:lnTo>
                  <a:lnTo>
                    <a:pt x="14020285" y="2511602"/>
                  </a:lnTo>
                  <a:lnTo>
                    <a:pt x="14017999" y="2566217"/>
                  </a:lnTo>
                  <a:lnTo>
                    <a:pt x="14013548" y="2613052"/>
                  </a:lnTo>
                  <a:lnTo>
                    <a:pt x="14006208" y="2652969"/>
                  </a:lnTo>
                  <a:lnTo>
                    <a:pt x="13975848" y="2730030"/>
                  </a:lnTo>
                  <a:lnTo>
                    <a:pt x="13950624" y="2769524"/>
                  </a:lnTo>
                  <a:lnTo>
                    <a:pt x="13920115" y="2804789"/>
                  </a:lnTo>
                  <a:lnTo>
                    <a:pt x="13884849" y="2835298"/>
                  </a:lnTo>
                  <a:lnTo>
                    <a:pt x="13845353" y="2860523"/>
                  </a:lnTo>
                  <a:lnTo>
                    <a:pt x="13802155" y="2879936"/>
                  </a:lnTo>
                  <a:lnTo>
                    <a:pt x="13728376" y="2898225"/>
                  </a:lnTo>
                  <a:lnTo>
                    <a:pt x="13681542" y="2902677"/>
                  </a:lnTo>
                  <a:lnTo>
                    <a:pt x="13626926" y="2904963"/>
                  </a:lnTo>
                  <a:lnTo>
                    <a:pt x="13563663" y="2905805"/>
                  </a:lnTo>
                  <a:lnTo>
                    <a:pt x="13490887" y="2905926"/>
                  </a:lnTo>
                  <a:lnTo>
                    <a:pt x="530359" y="2905926"/>
                  </a:lnTo>
                  <a:lnTo>
                    <a:pt x="457586" y="2905805"/>
                  </a:lnTo>
                  <a:lnTo>
                    <a:pt x="394324" y="2904963"/>
                  </a:lnTo>
                  <a:lnTo>
                    <a:pt x="339708" y="2902677"/>
                  </a:lnTo>
                  <a:lnTo>
                    <a:pt x="292874" y="2898225"/>
                  </a:lnTo>
                  <a:lnTo>
                    <a:pt x="252956" y="2890885"/>
                  </a:lnTo>
                  <a:lnTo>
                    <a:pt x="175895" y="2860523"/>
                  </a:lnTo>
                  <a:lnTo>
                    <a:pt x="136401" y="2835298"/>
                  </a:lnTo>
                  <a:lnTo>
                    <a:pt x="101136" y="2804789"/>
                  </a:lnTo>
                  <a:lnTo>
                    <a:pt x="70627" y="2769524"/>
                  </a:lnTo>
                  <a:lnTo>
                    <a:pt x="45403" y="2730030"/>
                  </a:lnTo>
                  <a:lnTo>
                    <a:pt x="25989" y="2686833"/>
                  </a:lnTo>
                  <a:lnTo>
                    <a:pt x="7700" y="2613052"/>
                  </a:lnTo>
                  <a:lnTo>
                    <a:pt x="3248" y="2566217"/>
                  </a:lnTo>
                  <a:lnTo>
                    <a:pt x="962" y="2511602"/>
                  </a:lnTo>
                  <a:lnTo>
                    <a:pt x="120" y="2448339"/>
                  </a:lnTo>
                  <a:lnTo>
                    <a:pt x="0" y="2375566"/>
                  </a:lnTo>
                  <a:lnTo>
                    <a:pt x="0" y="530359"/>
                  </a:lnTo>
                  <a:lnTo>
                    <a:pt x="120" y="457586"/>
                  </a:lnTo>
                  <a:lnTo>
                    <a:pt x="962" y="394324"/>
                  </a:lnTo>
                  <a:lnTo>
                    <a:pt x="3248" y="339708"/>
                  </a:lnTo>
                  <a:lnTo>
                    <a:pt x="7700" y="292874"/>
                  </a:lnTo>
                  <a:lnTo>
                    <a:pt x="15040" y="252956"/>
                  </a:lnTo>
                  <a:lnTo>
                    <a:pt x="45403" y="175895"/>
                  </a:lnTo>
                  <a:lnTo>
                    <a:pt x="70627" y="136401"/>
                  </a:lnTo>
                  <a:lnTo>
                    <a:pt x="101136" y="101136"/>
                  </a:lnTo>
                  <a:lnTo>
                    <a:pt x="136401" y="70627"/>
                  </a:lnTo>
                  <a:lnTo>
                    <a:pt x="175895" y="45403"/>
                  </a:lnTo>
                  <a:lnTo>
                    <a:pt x="219092" y="25989"/>
                  </a:lnTo>
                  <a:lnTo>
                    <a:pt x="292874" y="7700"/>
                  </a:lnTo>
                  <a:lnTo>
                    <a:pt x="339708" y="3248"/>
                  </a:lnTo>
                  <a:lnTo>
                    <a:pt x="394324" y="962"/>
                  </a:lnTo>
                  <a:lnTo>
                    <a:pt x="457586" y="120"/>
                  </a:lnTo>
                  <a:lnTo>
                    <a:pt x="530359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200595" y="5208713"/>
            <a:ext cx="3528695" cy="147955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algn="ctr">
              <a:lnSpc>
                <a:spcPct val="105800"/>
              </a:lnSpc>
              <a:spcBef>
                <a:spcPts val="80"/>
              </a:spcBef>
            </a:pPr>
            <a:r>
              <a:rPr sz="3300" b="1" spc="-40" dirty="0">
                <a:solidFill>
                  <a:srgbClr val="FFFFFF"/>
                </a:solidFill>
                <a:latin typeface="Century Gothic"/>
                <a:cs typeface="Century Gothic"/>
              </a:rPr>
              <a:t>Online</a:t>
            </a:r>
            <a:r>
              <a:rPr sz="3300" b="1" spc="-1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(real-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time) </a:t>
            </a:r>
            <a:r>
              <a:rPr sz="2850" b="1" spc="-100" dirty="0">
                <a:solidFill>
                  <a:srgbClr val="FFFFFF"/>
                </a:solidFill>
                <a:latin typeface="Gill Sans MT"/>
                <a:cs typeface="Gill Sans MT"/>
              </a:rPr>
              <a:t>Predictions</a:t>
            </a:r>
            <a:r>
              <a:rPr sz="2850" b="1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happen </a:t>
            </a:r>
            <a:r>
              <a:rPr sz="2850" b="1" spc="-10" dirty="0">
                <a:solidFill>
                  <a:srgbClr val="16E7CF"/>
                </a:solidFill>
                <a:latin typeface="Gill Sans MT"/>
                <a:cs typeface="Gill Sans MT"/>
              </a:rPr>
              <a:t>immediately</a:t>
            </a:r>
            <a:endParaRPr sz="285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96083" y="8620232"/>
            <a:ext cx="2938145" cy="165608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 algn="ctr">
              <a:lnSpc>
                <a:spcPct val="113999"/>
              </a:lnSpc>
              <a:spcBef>
                <a:spcPts val="495"/>
              </a:spcBef>
            </a:pPr>
            <a:r>
              <a:rPr sz="3300" b="1" spc="60" dirty="0">
                <a:solidFill>
                  <a:srgbClr val="FFFFFF"/>
                </a:solidFill>
                <a:latin typeface="Century Gothic"/>
                <a:cs typeface="Century Gothic"/>
              </a:rPr>
              <a:t>Offline</a:t>
            </a:r>
            <a:r>
              <a:rPr sz="3300" b="1" spc="-2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70" dirty="0">
                <a:solidFill>
                  <a:srgbClr val="FFFFFF"/>
                </a:solidFill>
                <a:latin typeface="Century Gothic"/>
                <a:cs typeface="Century Gothic"/>
              </a:rPr>
              <a:t>(batch) </a:t>
            </a:r>
            <a:r>
              <a:rPr sz="2850" b="1" spc="-100" dirty="0">
                <a:solidFill>
                  <a:srgbClr val="FFFFFF"/>
                </a:solidFill>
                <a:latin typeface="Gill Sans MT"/>
                <a:cs typeface="Gill Sans MT"/>
              </a:rPr>
              <a:t>Predictions</a:t>
            </a:r>
            <a:r>
              <a:rPr sz="2850" b="1" spc="-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335" dirty="0">
                <a:solidFill>
                  <a:srgbClr val="FFFFFF"/>
                </a:solidFill>
                <a:latin typeface="Gill Sans MT"/>
                <a:cs typeface="Gill Sans MT"/>
              </a:rPr>
              <a:t>come </a:t>
            </a:r>
            <a:r>
              <a:rPr sz="2850" b="1" spc="-55" dirty="0">
                <a:solidFill>
                  <a:srgbClr val="FFFFFF"/>
                </a:solidFill>
                <a:latin typeface="Gill Sans MT"/>
                <a:cs typeface="Gill Sans MT"/>
              </a:rPr>
              <a:t>at</a:t>
            </a:r>
            <a:r>
              <a:rPr sz="2850" b="1" spc="-11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a</a:t>
            </a:r>
            <a:r>
              <a:rPr sz="2850" b="1" spc="-11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20" dirty="0">
                <a:solidFill>
                  <a:srgbClr val="00A2FF"/>
                </a:solidFill>
                <a:latin typeface="Gill Sans MT"/>
                <a:cs typeface="Gill Sans MT"/>
              </a:rPr>
              <a:t>delay</a:t>
            </a:r>
            <a:endParaRPr sz="28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105"/>
              </a:spcBef>
            </a:pPr>
            <a:r>
              <a:rPr sz="9000" b="0" spc="459" dirty="0">
                <a:latin typeface="Calibri"/>
                <a:cs typeface="Calibri"/>
              </a:rPr>
              <a:t>How’s</a:t>
            </a:r>
            <a:r>
              <a:rPr sz="9000" b="0" spc="-470" dirty="0">
                <a:latin typeface="Calibri"/>
                <a:cs typeface="Calibri"/>
              </a:rPr>
              <a:t> </a:t>
            </a:r>
            <a:r>
              <a:rPr sz="9000" b="0" spc="750" dirty="0">
                <a:latin typeface="Calibri"/>
                <a:cs typeface="Calibri"/>
              </a:rPr>
              <a:t>my</a:t>
            </a:r>
            <a:r>
              <a:rPr sz="9000" b="0" spc="-465" dirty="0">
                <a:latin typeface="Calibri"/>
                <a:cs typeface="Calibri"/>
              </a:rPr>
              <a:t> </a:t>
            </a:r>
            <a:r>
              <a:rPr sz="9000" b="0" spc="575" dirty="0">
                <a:latin typeface="Calibri"/>
                <a:cs typeface="Calibri"/>
              </a:rPr>
              <a:t>model</a:t>
            </a:r>
            <a:r>
              <a:rPr sz="9000" b="0" spc="-470" dirty="0">
                <a:latin typeface="Calibri"/>
                <a:cs typeface="Calibri"/>
              </a:rPr>
              <a:t> </a:t>
            </a:r>
            <a:r>
              <a:rPr sz="9000" b="0" spc="690" dirty="0">
                <a:latin typeface="Calibri"/>
                <a:cs typeface="Calibri"/>
              </a:rPr>
              <a:t>going</a:t>
            </a:r>
            <a:r>
              <a:rPr sz="9000" b="0" spc="-465" dirty="0">
                <a:latin typeface="Calibri"/>
                <a:cs typeface="Calibri"/>
              </a:rPr>
              <a:t> </a:t>
            </a:r>
            <a:r>
              <a:rPr sz="9000" b="0" spc="645" dirty="0">
                <a:latin typeface="Calibri"/>
                <a:cs typeface="Calibri"/>
              </a:rPr>
              <a:t>to</a:t>
            </a:r>
            <a:r>
              <a:rPr sz="9000" b="0" spc="-465" dirty="0">
                <a:latin typeface="Calibri"/>
                <a:cs typeface="Calibri"/>
              </a:rPr>
              <a:t> </a:t>
            </a:r>
            <a:r>
              <a:rPr sz="9000" b="0" spc="430" dirty="0">
                <a:latin typeface="Calibri"/>
                <a:cs typeface="Calibri"/>
              </a:rPr>
              <a:t>function?</a:t>
            </a:r>
            <a:endParaRPr sz="900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78501" y="1874288"/>
          <a:ext cx="18027650" cy="4547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1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09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333500">
                <a:tc gridSpan="2">
                  <a:txBody>
                    <a:bodyPr/>
                    <a:lstStyle/>
                    <a:p>
                      <a:pPr marL="5396230" marR="883285" indent="-1137285">
                        <a:lnSpc>
                          <a:spcPct val="107500"/>
                        </a:lnSpc>
                        <a:spcBef>
                          <a:spcPts val="500"/>
                        </a:spcBef>
                      </a:pPr>
                      <a:r>
                        <a:rPr sz="3450" b="1" spc="65" dirty="0">
                          <a:latin typeface="Century Gothic"/>
                          <a:cs typeface="Century Gothic"/>
                        </a:rPr>
                        <a:t>Offline</a:t>
                      </a:r>
                      <a:r>
                        <a:rPr sz="3450" b="1" spc="-1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dirty="0">
                          <a:latin typeface="Century Gothic"/>
                          <a:cs typeface="Century Gothic"/>
                        </a:rPr>
                        <a:t>prediction</a:t>
                      </a:r>
                      <a:r>
                        <a:rPr sz="3450" b="1" spc="-17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35" dirty="0">
                          <a:latin typeface="Century Gothic"/>
                          <a:cs typeface="Century Gothic"/>
                        </a:rPr>
                        <a:t>(batch/ </a:t>
                      </a: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asynchronous)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6350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41550" marR="724535" indent="-1573530">
                        <a:lnSpc>
                          <a:spcPct val="107500"/>
                        </a:lnSpc>
                        <a:spcBef>
                          <a:spcPts val="500"/>
                        </a:spcBef>
                      </a:pPr>
                      <a:r>
                        <a:rPr sz="3450" b="1" spc="-45" dirty="0">
                          <a:latin typeface="Century Gothic"/>
                          <a:cs typeface="Century Gothic"/>
                        </a:rPr>
                        <a:t>Online</a:t>
                      </a:r>
                      <a:r>
                        <a:rPr sz="3450" b="1" spc="-14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dirty="0">
                          <a:latin typeface="Century Gothic"/>
                          <a:cs typeface="Century Gothic"/>
                        </a:rPr>
                        <a:t>prediction</a:t>
                      </a:r>
                      <a:r>
                        <a:rPr sz="3450" b="1" spc="-14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100" dirty="0">
                          <a:latin typeface="Century Gothic"/>
                          <a:cs typeface="Century Gothic"/>
                        </a:rPr>
                        <a:t>(real-</a:t>
                      </a:r>
                      <a:r>
                        <a:rPr sz="3450" b="1" spc="50" dirty="0">
                          <a:latin typeface="Century Gothic"/>
                          <a:cs typeface="Century Gothic"/>
                        </a:rPr>
                        <a:t>time/ </a:t>
                      </a: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synchronous)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635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marL="280670"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450" b="1" spc="-10" dirty="0">
                          <a:latin typeface="Century Gothic"/>
                          <a:cs typeface="Century Gothic"/>
                        </a:rPr>
                        <a:t>Frequency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0383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823210" marR="177165" indent="-2441575">
                        <a:lnSpc>
                          <a:spcPct val="108700"/>
                        </a:lnSpc>
                        <a:spcBef>
                          <a:spcPts val="130"/>
                        </a:spcBef>
                      </a:pPr>
                      <a:r>
                        <a:rPr sz="2150" spc="80" dirty="0">
                          <a:latin typeface="Calibri"/>
                          <a:cs typeface="Calibri"/>
                        </a:rPr>
                        <a:t>Periodical,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0" dirty="0">
                          <a:latin typeface="Calibri"/>
                          <a:cs typeface="Calibri"/>
                        </a:rPr>
                        <a:t>such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every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10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0" dirty="0">
                          <a:latin typeface="Calibri"/>
                          <a:cs typeface="Calibri"/>
                        </a:rPr>
                        <a:t>minutes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every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5" dirty="0">
                          <a:latin typeface="Calibri"/>
                          <a:cs typeface="Calibri"/>
                        </a:rPr>
                        <a:t>four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85" dirty="0">
                          <a:latin typeface="Calibri"/>
                          <a:cs typeface="Calibri"/>
                        </a:rPr>
                        <a:t>hours </a:t>
                      </a:r>
                      <a:r>
                        <a:rPr sz="2150" spc="9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60" dirty="0">
                          <a:latin typeface="Calibri"/>
                          <a:cs typeface="Calibri"/>
                        </a:rPr>
                        <a:t>once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per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day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491740" marR="466090" indent="-2101850">
                        <a:lnSpc>
                          <a:spcPct val="108700"/>
                        </a:lnSpc>
                        <a:spcBef>
                          <a:spcPts val="130"/>
                        </a:spcBef>
                      </a:pPr>
                      <a:r>
                        <a:rPr sz="2150" spc="200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soon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requests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90" dirty="0">
                          <a:latin typeface="Calibri"/>
                          <a:cs typeface="Calibri"/>
                        </a:rPr>
                        <a:t>come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5" dirty="0">
                          <a:latin typeface="Calibri"/>
                          <a:cs typeface="Calibri"/>
                        </a:rPr>
                        <a:t>(data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80" dirty="0">
                          <a:latin typeface="Calibri"/>
                          <a:cs typeface="Calibri"/>
                        </a:rPr>
                        <a:t>comes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in,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5" dirty="0">
                          <a:latin typeface="Calibri"/>
                          <a:cs typeface="Calibri"/>
                        </a:rPr>
                        <a:t>prediction </a:t>
                      </a:r>
                      <a:r>
                        <a:rPr sz="2150" spc="180" dirty="0">
                          <a:latin typeface="Calibri"/>
                          <a:cs typeface="Calibri"/>
                        </a:rPr>
                        <a:t>comes</a:t>
                      </a:r>
                      <a:r>
                        <a:rPr sz="2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80" dirty="0">
                          <a:latin typeface="Calibri"/>
                          <a:cs typeface="Calibri"/>
                        </a:rPr>
                        <a:t>back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50" dirty="0">
                          <a:latin typeface="Calibri"/>
                          <a:cs typeface="Calibri"/>
                        </a:rPr>
                        <a:t>ASAP)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marL="280670"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450" b="1" spc="95" dirty="0">
                          <a:latin typeface="Century Gothic"/>
                          <a:cs typeface="Century Gothic"/>
                        </a:rPr>
                        <a:t>Useful</a:t>
                      </a:r>
                      <a:r>
                        <a:rPr sz="2450" b="1" spc="-17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spc="120" dirty="0">
                          <a:latin typeface="Century Gothic"/>
                          <a:cs typeface="Century Gothic"/>
                        </a:rPr>
                        <a:t>for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0383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682240" marR="535940" indent="-1941830">
                        <a:lnSpc>
                          <a:spcPct val="108700"/>
                        </a:lnSpc>
                        <a:spcBef>
                          <a:spcPts val="130"/>
                        </a:spcBef>
                      </a:pPr>
                      <a:r>
                        <a:rPr sz="2150" spc="110" dirty="0">
                          <a:latin typeface="Calibri"/>
                          <a:cs typeface="Calibri"/>
                        </a:rPr>
                        <a:t>Processing/training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when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0" dirty="0">
                          <a:latin typeface="Calibri"/>
                          <a:cs typeface="Calibri"/>
                        </a:rPr>
                        <a:t>you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5" dirty="0">
                          <a:latin typeface="Calibri"/>
                          <a:cs typeface="Calibri"/>
                        </a:rPr>
                        <a:t>don’t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need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immediate</a:t>
                      </a:r>
                      <a:r>
                        <a:rPr sz="21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85" dirty="0">
                          <a:latin typeface="Calibri"/>
                          <a:cs typeface="Calibri"/>
                        </a:rPr>
                        <a:t>results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150" spc="140" dirty="0">
                          <a:latin typeface="Calibri"/>
                          <a:cs typeface="Calibri"/>
                        </a:rPr>
                        <a:t>When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predictions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0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0" dirty="0">
                          <a:latin typeface="Calibri"/>
                          <a:cs typeface="Calibri"/>
                        </a:rPr>
                        <a:t>required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soon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80" dirty="0">
                          <a:latin typeface="Calibri"/>
                          <a:cs typeface="Calibri"/>
                        </a:rPr>
                        <a:t>comes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-25" dirty="0">
                          <a:latin typeface="Calibri"/>
                          <a:cs typeface="Calibri"/>
                        </a:rPr>
                        <a:t>in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22288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655">
                <a:tc>
                  <a:txBody>
                    <a:bodyPr/>
                    <a:lstStyle/>
                    <a:p>
                      <a:pPr marL="280670" algn="ctr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450" b="1" dirty="0">
                          <a:latin typeface="Century Gothic"/>
                          <a:cs typeface="Century Gothic"/>
                        </a:rPr>
                        <a:t>Optimized</a:t>
                      </a:r>
                      <a:r>
                        <a:rPr sz="2450" b="1" spc="8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spc="120" dirty="0">
                          <a:latin typeface="Century Gothic"/>
                          <a:cs typeface="Century Gothic"/>
                        </a:rPr>
                        <a:t>for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0383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2100580" marR="260985" indent="-1635125">
                        <a:lnSpc>
                          <a:spcPct val="108700"/>
                        </a:lnSpc>
                        <a:spcBef>
                          <a:spcPts val="130"/>
                        </a:spcBef>
                      </a:pPr>
                      <a:r>
                        <a:rPr sz="2150" spc="145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2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throughout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(such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as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5" dirty="0">
                          <a:latin typeface="Calibri"/>
                          <a:cs typeface="Calibri"/>
                        </a:rPr>
                        <a:t>making</a:t>
                      </a:r>
                      <a:r>
                        <a:rPr sz="21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5" dirty="0">
                          <a:latin typeface="Calibri"/>
                          <a:cs typeface="Calibri"/>
                        </a:rPr>
                        <a:t>predictions/training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2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many</a:t>
                      </a:r>
                      <a:r>
                        <a:rPr sz="2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samples</a:t>
                      </a:r>
                      <a:r>
                        <a:rPr sz="2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2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1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0" dirty="0">
                          <a:latin typeface="Calibri"/>
                          <a:cs typeface="Calibri"/>
                        </a:rPr>
                        <a:t>time)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R="76200" algn="ctr">
                        <a:lnSpc>
                          <a:spcPct val="100000"/>
                        </a:lnSpc>
                        <a:spcBef>
                          <a:spcPts val="1755"/>
                        </a:spcBef>
                      </a:pPr>
                      <a:r>
                        <a:rPr sz="2150" spc="155" dirty="0">
                          <a:latin typeface="Calibri"/>
                          <a:cs typeface="Calibri"/>
                        </a:rPr>
                        <a:t>Low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5" dirty="0">
                          <a:latin typeface="Calibri"/>
                          <a:cs typeface="Calibri"/>
                        </a:rPr>
                        <a:t>latency/high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frequency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(fast</a:t>
                      </a:r>
                      <a:r>
                        <a:rPr sz="21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75" dirty="0">
                          <a:latin typeface="Calibri"/>
                          <a:cs typeface="Calibri"/>
                        </a:rPr>
                        <a:t>results,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5" dirty="0">
                          <a:latin typeface="Calibri"/>
                          <a:cs typeface="Calibri"/>
                        </a:rPr>
                        <a:t>often)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222885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7405">
                <a:tc>
                  <a:txBody>
                    <a:bodyPr/>
                    <a:lstStyle/>
                    <a:p>
                      <a:pPr marL="280670" algn="ctr">
                        <a:lnSpc>
                          <a:spcPct val="100000"/>
                        </a:lnSpc>
                        <a:spcBef>
                          <a:spcPts val="1690"/>
                        </a:spcBef>
                      </a:pPr>
                      <a:r>
                        <a:rPr sz="2450" b="1" spc="-10" dirty="0">
                          <a:latin typeface="Century Gothic"/>
                          <a:cs typeface="Century Gothic"/>
                        </a:rPr>
                        <a:t>Example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1463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87400" marR="272415" indent="-310515">
                        <a:lnSpc>
                          <a:spcPct val="108700"/>
                        </a:lnSpc>
                        <a:spcBef>
                          <a:spcPts val="295"/>
                        </a:spcBef>
                      </a:pPr>
                      <a:r>
                        <a:rPr sz="2150" spc="140" dirty="0">
                          <a:latin typeface="Calibri"/>
                          <a:cs typeface="Calibri"/>
                        </a:rPr>
                        <a:t>Recommendation</a:t>
                      </a:r>
                      <a:r>
                        <a:rPr sz="21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5" dirty="0">
                          <a:latin typeface="Calibri"/>
                          <a:cs typeface="Calibri"/>
                        </a:rPr>
                        <a:t>engines,</a:t>
                      </a:r>
                      <a:r>
                        <a:rPr sz="21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60" dirty="0">
                          <a:latin typeface="Calibri"/>
                          <a:cs typeface="Calibri"/>
                        </a:rPr>
                        <a:t>Apple</a:t>
                      </a:r>
                      <a:r>
                        <a:rPr sz="21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5" dirty="0">
                          <a:latin typeface="Calibri"/>
                          <a:cs typeface="Calibri"/>
                        </a:rPr>
                        <a:t>photos</a:t>
                      </a:r>
                      <a:r>
                        <a:rPr sz="21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70" dirty="0">
                          <a:latin typeface="Calibri"/>
                          <a:cs typeface="Calibri"/>
                        </a:rPr>
                        <a:t>app</a:t>
                      </a:r>
                      <a:r>
                        <a:rPr sz="21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0" dirty="0">
                          <a:latin typeface="Calibri"/>
                          <a:cs typeface="Calibri"/>
                        </a:rPr>
                        <a:t>sorting, </a:t>
                      </a:r>
                      <a:r>
                        <a:rPr sz="2150" spc="125" dirty="0">
                          <a:latin typeface="Calibri"/>
                          <a:cs typeface="Calibri"/>
                        </a:rPr>
                        <a:t>YouTube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25" dirty="0">
                          <a:latin typeface="Calibri"/>
                          <a:cs typeface="Calibri"/>
                        </a:rPr>
                        <a:t>video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05" dirty="0">
                          <a:latin typeface="Calibri"/>
                          <a:cs typeface="Calibri"/>
                        </a:rPr>
                        <a:t>indexing/sorting,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0" dirty="0"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21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30" dirty="0">
                          <a:latin typeface="Calibri"/>
                          <a:cs typeface="Calibri"/>
                        </a:rPr>
                        <a:t>models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51155" marR="260985" indent="-166370">
                        <a:lnSpc>
                          <a:spcPct val="108700"/>
                        </a:lnSpc>
                        <a:spcBef>
                          <a:spcPts val="295"/>
                        </a:spcBef>
                      </a:pPr>
                      <a:r>
                        <a:rPr sz="2150" spc="114" dirty="0">
                          <a:latin typeface="Calibri"/>
                          <a:cs typeface="Calibri"/>
                        </a:rPr>
                        <a:t>FoodVision</a:t>
                      </a:r>
                      <a:r>
                        <a:rPr sz="21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dirty="0">
                          <a:latin typeface="Calibri"/>
                          <a:cs typeface="Calibri"/>
                        </a:rPr>
                        <a:t>Mini,</a:t>
                      </a:r>
                      <a:r>
                        <a:rPr sz="21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5" dirty="0">
                          <a:latin typeface="Calibri"/>
                          <a:cs typeface="Calibri"/>
                        </a:rPr>
                        <a:t>fraudulent</a:t>
                      </a:r>
                      <a:r>
                        <a:rPr sz="21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transaction</a:t>
                      </a:r>
                      <a:r>
                        <a:rPr sz="21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detection,</a:t>
                      </a:r>
                      <a:r>
                        <a:rPr sz="21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55" dirty="0">
                          <a:latin typeface="Calibri"/>
                          <a:cs typeface="Calibri"/>
                        </a:rPr>
                        <a:t>spam </a:t>
                      </a:r>
                      <a:r>
                        <a:rPr sz="2150" spc="114" dirty="0">
                          <a:latin typeface="Calibri"/>
                          <a:cs typeface="Calibri"/>
                        </a:rPr>
                        <a:t>detection,</a:t>
                      </a:r>
                      <a:r>
                        <a:rPr sz="21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75" dirty="0">
                          <a:latin typeface="Calibri"/>
                          <a:cs typeface="Calibri"/>
                        </a:rPr>
                        <a:t>translation,</a:t>
                      </a:r>
                      <a:r>
                        <a:rPr sz="21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5" dirty="0">
                          <a:latin typeface="Calibri"/>
                          <a:cs typeface="Calibri"/>
                        </a:rPr>
                        <a:t>Tesla</a:t>
                      </a:r>
                      <a:r>
                        <a:rPr sz="21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90" dirty="0">
                          <a:latin typeface="Calibri"/>
                          <a:cs typeface="Calibri"/>
                        </a:rPr>
                        <a:t>self-</a:t>
                      </a:r>
                      <a:r>
                        <a:rPr sz="2150" spc="110" dirty="0">
                          <a:latin typeface="Calibri"/>
                          <a:cs typeface="Calibri"/>
                        </a:rPr>
                        <a:t>driving</a:t>
                      </a:r>
                      <a:r>
                        <a:rPr sz="21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80" dirty="0">
                          <a:latin typeface="Calibri"/>
                          <a:cs typeface="Calibri"/>
                        </a:rPr>
                        <a:t>vision</a:t>
                      </a:r>
                      <a:r>
                        <a:rPr sz="21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150" spc="140" dirty="0">
                          <a:latin typeface="Calibri"/>
                          <a:cs typeface="Calibri"/>
                        </a:rPr>
                        <a:t>system</a:t>
                      </a:r>
                      <a:endParaRPr sz="2150">
                        <a:latin typeface="Calibri"/>
                        <a:cs typeface="Calibri"/>
                      </a:endParaRPr>
                    </a:p>
                  </a:txBody>
                  <a:tcPr marL="0" marR="0" marT="3746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87292" y="6555878"/>
            <a:ext cx="697674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Designing</a:t>
            </a:r>
            <a:r>
              <a:rPr sz="18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Machine</a:t>
            </a:r>
            <a:r>
              <a:rPr sz="18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Learning</a:t>
            </a:r>
            <a:r>
              <a:rPr sz="1800" u="heavy" spc="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Systems</a:t>
            </a:r>
            <a:r>
              <a:rPr sz="180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book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by</a:t>
            </a:r>
            <a:r>
              <a:rPr sz="18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Chip</a:t>
            </a:r>
            <a:r>
              <a:rPr sz="18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Huyen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67531" y="8212317"/>
            <a:ext cx="3959225" cy="12947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065" marR="5080" algn="ctr">
              <a:lnSpc>
                <a:spcPts val="3260"/>
              </a:lnSpc>
              <a:spcBef>
                <a:spcPts val="375"/>
              </a:spcBef>
            </a:pPr>
            <a:r>
              <a:rPr sz="2850" b="1" spc="-229" dirty="0">
                <a:solidFill>
                  <a:srgbClr val="FFFFFF"/>
                </a:solidFill>
                <a:latin typeface="Gill Sans MT"/>
                <a:cs typeface="Gill Sans MT"/>
              </a:rPr>
              <a:t>Apple</a:t>
            </a:r>
            <a:r>
              <a:rPr sz="28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210" dirty="0">
                <a:solidFill>
                  <a:srgbClr val="FFFFFF"/>
                </a:solidFill>
                <a:latin typeface="Gill Sans MT"/>
                <a:cs typeface="Gill Sans MT"/>
              </a:rPr>
              <a:t>Photos:</a:t>
            </a:r>
            <a:r>
              <a:rPr sz="28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75" dirty="0">
                <a:solidFill>
                  <a:srgbClr val="FFFFFF"/>
                </a:solidFill>
                <a:latin typeface="Gill Sans MT"/>
                <a:cs typeface="Gill Sans MT"/>
              </a:rPr>
              <a:t>Sort</a:t>
            </a:r>
            <a:r>
              <a:rPr sz="2850" b="1" spc="-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220" dirty="0">
                <a:solidFill>
                  <a:srgbClr val="FFFFFF"/>
                </a:solidFill>
                <a:latin typeface="Gill Sans MT"/>
                <a:cs typeface="Gill Sans MT"/>
              </a:rPr>
              <a:t>photos </a:t>
            </a:r>
            <a:r>
              <a:rPr sz="2850" b="1" dirty="0">
                <a:solidFill>
                  <a:srgbClr val="00A2FF"/>
                </a:solidFill>
                <a:latin typeface="Gill Sans MT"/>
                <a:cs typeface="Gill Sans MT"/>
              </a:rPr>
              <a:t>offline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850" b="1" spc="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65" dirty="0">
                <a:solidFill>
                  <a:srgbClr val="FFFFFF"/>
                </a:solidFill>
                <a:latin typeface="Gill Sans MT"/>
                <a:cs typeface="Gill Sans MT"/>
              </a:rPr>
              <a:t>when</a:t>
            </a:r>
            <a:r>
              <a:rPr sz="2850" b="1" spc="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plugged </a:t>
            </a:r>
            <a:r>
              <a:rPr sz="2850" b="1" spc="-25" dirty="0">
                <a:solidFill>
                  <a:srgbClr val="FFFFFF"/>
                </a:solidFill>
                <a:latin typeface="Gill Sans MT"/>
                <a:cs typeface="Gill Sans MT"/>
              </a:rPr>
              <a:t>into</a:t>
            </a:r>
            <a:r>
              <a:rPr sz="2850" b="1" spc="-1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charge</a:t>
            </a:r>
            <a:endParaRPr sz="2850">
              <a:latin typeface="Gill Sans MT"/>
              <a:cs typeface="Gill Sans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3149" y="7013928"/>
            <a:ext cx="3323070" cy="42946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73881" y="7431546"/>
            <a:ext cx="2772323" cy="277232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596088" y="8188628"/>
            <a:ext cx="427926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b="1" spc="-110" dirty="0">
                <a:solidFill>
                  <a:srgbClr val="FFFFFF"/>
                </a:solidFill>
                <a:latin typeface="Gill Sans MT"/>
                <a:cs typeface="Gill Sans MT"/>
              </a:rPr>
              <a:t>FoodVision</a:t>
            </a:r>
            <a:r>
              <a:rPr sz="2850" b="1" spc="-3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114" dirty="0">
                <a:solidFill>
                  <a:srgbClr val="FFFFFF"/>
                </a:solidFill>
                <a:latin typeface="Gill Sans MT"/>
                <a:cs typeface="Gill Sans MT"/>
              </a:rPr>
              <a:t>Mini:</a:t>
            </a:r>
            <a:r>
              <a:rPr sz="2850" b="1" spc="-2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100" dirty="0">
                <a:solidFill>
                  <a:srgbClr val="FFFFFF"/>
                </a:solidFill>
                <a:latin typeface="Gill Sans MT"/>
                <a:cs typeface="Gill Sans MT"/>
              </a:rPr>
              <a:t>Classify</a:t>
            </a:r>
            <a:endParaRPr sz="2850">
              <a:latin typeface="Gill Sans MT"/>
              <a:cs typeface="Gill Sans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40357" y="8710501"/>
            <a:ext cx="366480" cy="36648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95314" y="8710501"/>
            <a:ext cx="366480" cy="3664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460743" y="8710501"/>
            <a:ext cx="366480" cy="36648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362273" y="8655917"/>
            <a:ext cx="4746625" cy="87503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 marR="5080" indent="153670">
              <a:lnSpc>
                <a:spcPts val="3220"/>
              </a:lnSpc>
              <a:spcBef>
                <a:spcPts val="409"/>
              </a:spcBef>
              <a:tabLst>
                <a:tab pos="2346325" algn="l"/>
                <a:tab pos="2903220" algn="l"/>
                <a:tab pos="3553460" algn="l"/>
              </a:tabLst>
            </a:pPr>
            <a:r>
              <a:rPr sz="2850" b="1" spc="-250" dirty="0">
                <a:solidFill>
                  <a:srgbClr val="FFFFFF"/>
                </a:solidFill>
                <a:latin typeface="Gill Sans MT"/>
                <a:cs typeface="Gill Sans MT"/>
              </a:rPr>
              <a:t>photos</a:t>
            </a:r>
            <a:r>
              <a:rPr sz="2850" b="1" spc="-20" dirty="0">
                <a:solidFill>
                  <a:srgbClr val="FFFFFF"/>
                </a:solidFill>
                <a:latin typeface="Gill Sans MT"/>
                <a:cs typeface="Gill Sans MT"/>
              </a:rPr>
              <a:t> into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2850" b="1" spc="-50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2850" b="1" spc="-50" dirty="0">
                <a:solidFill>
                  <a:srgbClr val="FFFFFF"/>
                </a:solidFill>
                <a:latin typeface="Gill Sans MT"/>
                <a:cs typeface="Gill Sans MT"/>
              </a:rPr>
              <a:t>,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	</a:t>
            </a:r>
            <a:r>
              <a:rPr sz="2850" b="1" spc="-10" dirty="0">
                <a:solidFill>
                  <a:srgbClr val="16E7CF"/>
                </a:solidFill>
                <a:latin typeface="Gill Sans MT"/>
                <a:cs typeface="Gill Sans MT"/>
              </a:rPr>
              <a:t>online </a:t>
            </a:r>
            <a:r>
              <a:rPr sz="2850" b="1" spc="50" dirty="0">
                <a:solidFill>
                  <a:srgbClr val="FFFFFF"/>
                </a:solidFill>
                <a:latin typeface="Gill Sans MT"/>
                <a:cs typeface="Gill Sans MT"/>
              </a:rPr>
              <a:t>(as</a:t>
            </a:r>
            <a:r>
              <a:rPr sz="2850" b="1" spc="-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50" dirty="0">
                <a:solidFill>
                  <a:srgbClr val="FFFFFF"/>
                </a:solidFill>
                <a:latin typeface="Gill Sans MT"/>
                <a:cs typeface="Gill Sans MT"/>
              </a:rPr>
              <a:t>soon</a:t>
            </a:r>
            <a:r>
              <a:rPr sz="2850" b="1" spc="-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as</a:t>
            </a:r>
            <a:r>
              <a:rPr sz="2850" b="1" spc="-3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300" dirty="0">
                <a:solidFill>
                  <a:srgbClr val="FFFFFF"/>
                </a:solidFill>
                <a:latin typeface="Gill Sans MT"/>
                <a:cs typeface="Gill Sans MT"/>
              </a:rPr>
              <a:t>photo</a:t>
            </a:r>
            <a:r>
              <a:rPr sz="2850" b="1" spc="-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125" dirty="0">
                <a:solidFill>
                  <a:srgbClr val="FFFFFF"/>
                </a:solidFill>
                <a:latin typeface="Gill Sans MT"/>
                <a:cs typeface="Gill Sans MT"/>
              </a:rPr>
              <a:t>is</a:t>
            </a:r>
            <a:r>
              <a:rPr sz="2850" b="1" spc="-4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5" dirty="0">
                <a:solidFill>
                  <a:srgbClr val="FFFFFF"/>
                </a:solidFill>
                <a:latin typeface="Gill Sans MT"/>
                <a:cs typeface="Gill Sans MT"/>
              </a:rPr>
              <a:t>uploaded)</a:t>
            </a:r>
            <a:endParaRPr sz="28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6346" y="1609778"/>
            <a:ext cx="5184444" cy="380241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79296" y="-18404"/>
            <a:ext cx="1415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80" dirty="0"/>
              <a:t>Where</a:t>
            </a:r>
            <a:r>
              <a:rPr spc="-655" dirty="0"/>
              <a:t> </a:t>
            </a:r>
            <a:r>
              <a:rPr spc="-540" dirty="0"/>
              <a:t>can</a:t>
            </a:r>
            <a:r>
              <a:rPr spc="-650" dirty="0"/>
              <a:t> </a:t>
            </a:r>
            <a:r>
              <a:rPr spc="-220" dirty="0"/>
              <a:t>you</a:t>
            </a:r>
            <a:r>
              <a:rPr spc="-655" dirty="0"/>
              <a:t> </a:t>
            </a:r>
            <a:r>
              <a:rPr spc="125" dirty="0"/>
              <a:t>get</a:t>
            </a:r>
            <a:r>
              <a:rPr spc="-650" dirty="0"/>
              <a:t> </a:t>
            </a:r>
            <a:r>
              <a:rPr spc="-160" dirty="0"/>
              <a:t>help?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06400" indent="-404495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250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0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3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1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yourself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05" dirty="0">
                <a:solidFill>
                  <a:srgbClr val="FFFFFF"/>
                </a:solidFill>
                <a:latin typeface="Calibri"/>
                <a:cs typeface="Calibri"/>
              </a:rPr>
              <a:t>Press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7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80" dirty="0">
                <a:solidFill>
                  <a:srgbClr val="FFFFFF"/>
                </a:solidFill>
                <a:latin typeface="Calibri"/>
                <a:cs typeface="Calibri"/>
              </a:rPr>
              <a:t>CMD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4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docstring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55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4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19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20" dirty="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465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endParaRPr sz="42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84265" y="6583240"/>
            <a:ext cx="6439535" cy="100965"/>
            <a:chOff x="4384265" y="6583240"/>
            <a:chExt cx="6439535" cy="100965"/>
          </a:xfrm>
        </p:grpSpPr>
        <p:sp>
          <p:nvSpPr>
            <p:cNvPr id="6" name="object 6"/>
            <p:cNvSpPr/>
            <p:nvPr/>
          </p:nvSpPr>
          <p:spPr>
            <a:xfrm>
              <a:off x="4384265" y="6633501"/>
              <a:ext cx="6350000" cy="0"/>
            </a:xfrm>
            <a:custGeom>
              <a:avLst/>
              <a:gdLst/>
              <a:ahLst/>
              <a:cxnLst/>
              <a:rect l="l" t="t" r="r" b="b"/>
              <a:pathLst>
                <a:path w="6350000">
                  <a:moveTo>
                    <a:pt x="0" y="0"/>
                  </a:moveTo>
                  <a:lnTo>
                    <a:pt x="6339022" y="0"/>
                  </a:lnTo>
                  <a:lnTo>
                    <a:pt x="634949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723285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106609" y="3418504"/>
            <a:ext cx="1872614" cy="100965"/>
            <a:chOff x="8106609" y="3418504"/>
            <a:chExt cx="1872614" cy="100965"/>
          </a:xfrm>
        </p:grpSpPr>
        <p:sp>
          <p:nvSpPr>
            <p:cNvPr id="9" name="object 9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3601585" y="5477712"/>
            <a:ext cx="1622425" cy="100965"/>
            <a:chOff x="13601585" y="5477712"/>
            <a:chExt cx="1622425" cy="100965"/>
          </a:xfrm>
        </p:grpSpPr>
        <p:sp>
          <p:nvSpPr>
            <p:cNvPr id="12" name="object 12"/>
            <p:cNvSpPr/>
            <p:nvPr/>
          </p:nvSpPr>
          <p:spPr>
            <a:xfrm>
              <a:off x="13601585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123256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400664" y="6777795"/>
            <a:ext cx="7505700" cy="4295140"/>
            <a:chOff x="3400664" y="6777795"/>
            <a:chExt cx="7505700" cy="4295140"/>
          </a:xfrm>
        </p:grpSpPr>
        <p:sp>
          <p:nvSpPr>
            <p:cNvPr id="15" name="object 15"/>
            <p:cNvSpPr/>
            <p:nvPr/>
          </p:nvSpPr>
          <p:spPr>
            <a:xfrm>
              <a:off x="4305349" y="6788273"/>
              <a:ext cx="6515100" cy="2033270"/>
            </a:xfrm>
            <a:custGeom>
              <a:avLst/>
              <a:gdLst/>
              <a:ahLst/>
              <a:cxnLst/>
              <a:rect l="l" t="t" r="r" b="b"/>
              <a:pathLst>
                <a:path w="6515100" h="2033270">
                  <a:moveTo>
                    <a:pt x="0" y="0"/>
                  </a:moveTo>
                  <a:lnTo>
                    <a:pt x="6504540" y="2030107"/>
                  </a:lnTo>
                  <a:lnTo>
                    <a:pt x="6514535" y="203322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794917" y="8770402"/>
              <a:ext cx="111125" cy="96520"/>
            </a:xfrm>
            <a:custGeom>
              <a:avLst/>
              <a:gdLst/>
              <a:ahLst/>
              <a:cxnLst/>
              <a:rect l="l" t="t" r="r" b="b"/>
              <a:pathLst>
                <a:path w="111125" h="96520">
                  <a:moveTo>
                    <a:pt x="29946" y="0"/>
                  </a:moveTo>
                  <a:lnTo>
                    <a:pt x="0" y="95955"/>
                  </a:lnTo>
                  <a:lnTo>
                    <a:pt x="110928" y="77926"/>
                  </a:lnTo>
                  <a:lnTo>
                    <a:pt x="29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00664" y="7979447"/>
              <a:ext cx="4413208" cy="309343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 rot="120000">
            <a:off x="15087964" y="2464110"/>
            <a:ext cx="354140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3675" b="1" spc="-127" baseline="1133" dirty="0">
                <a:solidFill>
                  <a:srgbClr val="FFFFFF"/>
                </a:solidFill>
                <a:latin typeface="Gill Sans MT"/>
                <a:cs typeface="Gill Sans MT"/>
              </a:rPr>
              <a:t>“If</a:t>
            </a:r>
            <a:r>
              <a:rPr sz="3675" b="1" spc="-104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277" baseline="1133" dirty="0">
                <a:solidFill>
                  <a:srgbClr val="FFFFFF"/>
                </a:solidFill>
                <a:latin typeface="Gill Sans MT"/>
                <a:cs typeface="Gill Sans MT"/>
              </a:rPr>
              <a:t>in</a:t>
            </a:r>
            <a:r>
              <a:rPr sz="3675" b="1" spc="-97" baseline="113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Gill Sans MT"/>
                <a:cs typeface="Gill Sans MT"/>
              </a:rPr>
              <a:t>doubt,</a:t>
            </a:r>
            <a:r>
              <a:rPr sz="2450" b="1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97" baseline="-2267" dirty="0">
                <a:solidFill>
                  <a:srgbClr val="FFFFFF"/>
                </a:solidFill>
                <a:latin typeface="Gill Sans MT"/>
                <a:cs typeface="Gill Sans MT"/>
              </a:rPr>
              <a:t>run</a:t>
            </a:r>
            <a:r>
              <a:rPr sz="3675" b="1" spc="-97" baseline="-226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352" baseline="-3401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3675" b="1" spc="-97" baseline="-3401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675" b="1" spc="-450" baseline="-3401" dirty="0">
                <a:solidFill>
                  <a:srgbClr val="FFFFFF"/>
                </a:solidFill>
                <a:latin typeface="Gill Sans MT"/>
                <a:cs typeface="Gill Sans MT"/>
              </a:rPr>
              <a:t>code”</a:t>
            </a:r>
            <a:endParaRPr sz="3675" baseline="-3401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70802" y="10850346"/>
            <a:ext cx="707770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4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4"/>
              </a:rPr>
              <a:t>deep-</a:t>
            </a:r>
            <a:r>
              <a:rPr sz="165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4"/>
              </a:rPr>
              <a:t>learning/discussions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72959" y="5848389"/>
            <a:ext cx="13047980" cy="5426710"/>
            <a:chOff x="2072959" y="5848389"/>
            <a:chExt cx="13047980" cy="5426710"/>
          </a:xfrm>
        </p:grpSpPr>
        <p:sp>
          <p:nvSpPr>
            <p:cNvPr id="21" name="object 21"/>
            <p:cNvSpPr/>
            <p:nvPr/>
          </p:nvSpPr>
          <p:spPr>
            <a:xfrm>
              <a:off x="2083430" y="8715559"/>
              <a:ext cx="1304925" cy="292100"/>
            </a:xfrm>
            <a:custGeom>
              <a:avLst/>
              <a:gdLst/>
              <a:ahLst/>
              <a:cxnLst/>
              <a:rect l="l" t="t" r="r" b="b"/>
              <a:pathLst>
                <a:path w="1304925" h="292100">
                  <a:moveTo>
                    <a:pt x="0" y="0"/>
                  </a:moveTo>
                  <a:lnTo>
                    <a:pt x="1294364" y="289256"/>
                  </a:lnTo>
                  <a:lnTo>
                    <a:pt x="1304583" y="291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66834" y="8955766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22" y="0"/>
                  </a:moveTo>
                  <a:lnTo>
                    <a:pt x="0" y="98100"/>
                  </a:lnTo>
                  <a:lnTo>
                    <a:pt x="109062" y="70972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46619" y="5848389"/>
              <a:ext cx="4174132" cy="269807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52347" y="8385213"/>
              <a:ext cx="4162612" cy="2889641"/>
            </a:xfrm>
            <a:prstGeom prst="rect">
              <a:avLst/>
            </a:prstGeom>
          </p:spPr>
        </p:pic>
      </p:grp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94015" y="3800052"/>
            <a:ext cx="4711898" cy="34558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38" y="235069"/>
            <a:ext cx="19404965" cy="1008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450" b="0" spc="340" dirty="0">
                <a:latin typeface="Calibri"/>
                <a:cs typeface="Calibri"/>
              </a:rPr>
              <a:t>Places/tools</a:t>
            </a:r>
            <a:r>
              <a:rPr sz="6450" b="0" spc="-330" dirty="0">
                <a:latin typeface="Calibri"/>
                <a:cs typeface="Calibri"/>
              </a:rPr>
              <a:t> </a:t>
            </a:r>
            <a:r>
              <a:rPr sz="6450" b="0" spc="465" dirty="0">
                <a:latin typeface="Calibri"/>
                <a:cs typeface="Calibri"/>
              </a:rPr>
              <a:t>to</a:t>
            </a:r>
            <a:r>
              <a:rPr sz="6450" b="0" spc="-330" dirty="0">
                <a:latin typeface="Calibri"/>
                <a:cs typeface="Calibri"/>
              </a:rPr>
              <a:t> </a:t>
            </a:r>
            <a:r>
              <a:rPr sz="6450" b="0" spc="300" dirty="0">
                <a:latin typeface="Calibri"/>
                <a:cs typeface="Calibri"/>
              </a:rPr>
              <a:t>help</a:t>
            </a:r>
            <a:r>
              <a:rPr sz="6450" b="0" spc="-325" dirty="0">
                <a:latin typeface="Calibri"/>
                <a:cs typeface="Calibri"/>
              </a:rPr>
              <a:t> </a:t>
            </a:r>
            <a:r>
              <a:rPr sz="6450" b="0" spc="385" dirty="0">
                <a:latin typeface="Calibri"/>
                <a:cs typeface="Calibri"/>
              </a:rPr>
              <a:t>deploy</a:t>
            </a:r>
            <a:r>
              <a:rPr sz="6450" b="0" spc="-330" dirty="0">
                <a:latin typeface="Calibri"/>
                <a:cs typeface="Calibri"/>
              </a:rPr>
              <a:t> </a:t>
            </a:r>
            <a:r>
              <a:rPr sz="6450" b="0" spc="365" dirty="0">
                <a:latin typeface="Calibri"/>
                <a:cs typeface="Calibri"/>
              </a:rPr>
              <a:t>machine</a:t>
            </a:r>
            <a:r>
              <a:rPr sz="6450" b="0" spc="-330" dirty="0">
                <a:latin typeface="Calibri"/>
                <a:cs typeface="Calibri"/>
              </a:rPr>
              <a:t> </a:t>
            </a:r>
            <a:r>
              <a:rPr sz="6450" b="0" spc="285" dirty="0">
                <a:latin typeface="Calibri"/>
                <a:cs typeface="Calibri"/>
              </a:rPr>
              <a:t>learning</a:t>
            </a:r>
            <a:r>
              <a:rPr sz="6450" b="0" spc="-325" dirty="0">
                <a:latin typeface="Calibri"/>
                <a:cs typeface="Calibri"/>
              </a:rPr>
              <a:t> </a:t>
            </a:r>
            <a:r>
              <a:rPr sz="6450" b="0" spc="375" dirty="0">
                <a:latin typeface="Calibri"/>
                <a:cs typeface="Calibri"/>
              </a:rPr>
              <a:t>models</a:t>
            </a:r>
            <a:endParaRPr sz="64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1742" y="2206222"/>
            <a:ext cx="2621520" cy="21952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85712" y="4390369"/>
            <a:ext cx="30537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Google’s</a:t>
            </a:r>
            <a:r>
              <a:rPr sz="3300" b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MLKit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5916" y="2280719"/>
            <a:ext cx="1905307" cy="247531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189826" y="4390369"/>
            <a:ext cx="31781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Apple’s</a:t>
            </a:r>
            <a:r>
              <a:rPr sz="3300" b="1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CoreML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4507" y="6334282"/>
            <a:ext cx="2244304" cy="22443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981698" y="8524954"/>
            <a:ext cx="27501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Hugging</a:t>
            </a:r>
            <a:r>
              <a:rPr sz="3300" b="1" spc="-2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45" dirty="0">
                <a:solidFill>
                  <a:srgbClr val="FFFFFF"/>
                </a:solidFill>
                <a:latin typeface="Century Gothic"/>
                <a:cs typeface="Century Gothic"/>
              </a:rPr>
              <a:t>Face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1939594" y="2574436"/>
            <a:ext cx="2792730" cy="6437630"/>
            <a:chOff x="11939594" y="2574436"/>
            <a:chExt cx="2792730" cy="6437630"/>
          </a:xfrm>
        </p:grpSpPr>
        <p:sp>
          <p:nvSpPr>
            <p:cNvPr id="10" name="object 10"/>
            <p:cNvSpPr/>
            <p:nvPr/>
          </p:nvSpPr>
          <p:spPr>
            <a:xfrm>
              <a:off x="11994403" y="8998373"/>
              <a:ext cx="2724785" cy="0"/>
            </a:xfrm>
            <a:custGeom>
              <a:avLst/>
              <a:gdLst/>
              <a:ahLst/>
              <a:cxnLst/>
              <a:rect l="l" t="t" r="r" b="b"/>
              <a:pathLst>
                <a:path w="2724784">
                  <a:moveTo>
                    <a:pt x="0" y="0"/>
                  </a:moveTo>
                  <a:lnTo>
                    <a:pt x="2724524" y="0"/>
                  </a:lnTo>
                </a:path>
              </a:pathLst>
            </a:custGeom>
            <a:ln w="263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39594" y="2574436"/>
              <a:ext cx="2617721" cy="261772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1965154" y="4882162"/>
            <a:ext cx="2783205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4025" marR="5080" indent="-441959">
              <a:lnSpc>
                <a:spcPct val="108300"/>
              </a:lnSpc>
              <a:spcBef>
                <a:spcPts val="100"/>
              </a:spcBef>
            </a:pPr>
            <a:r>
              <a:rPr sz="3300" b="1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Google</a:t>
            </a:r>
            <a:r>
              <a:rPr sz="3300" b="1" u="heavy" spc="-1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Cloud</a:t>
            </a:r>
            <a:r>
              <a:rPr sz="33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Vertex</a:t>
            </a:r>
            <a:r>
              <a:rPr sz="3300" b="1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AI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986968" y="3356625"/>
            <a:ext cx="2617721" cy="147246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5637733" y="4984692"/>
            <a:ext cx="331660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AWS</a:t>
            </a:r>
            <a:r>
              <a:rPr sz="3300" b="1" u="heavy" spc="-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Sagemaker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479842" y="6630141"/>
            <a:ext cx="3631981" cy="104986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5803593" y="7876435"/>
            <a:ext cx="298450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Azure</a:t>
            </a:r>
            <a:r>
              <a:rPr sz="3300" b="1" spc="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Machine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415301" y="8420921"/>
            <a:ext cx="176148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Learning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73549" y="8829145"/>
            <a:ext cx="3664809" cy="908872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11279188" y="2490858"/>
            <a:ext cx="8288020" cy="6826250"/>
            <a:chOff x="11279188" y="2490858"/>
            <a:chExt cx="8288020" cy="6826250"/>
          </a:xfrm>
        </p:grpSpPr>
        <p:sp>
          <p:nvSpPr>
            <p:cNvPr id="20" name="object 20"/>
            <p:cNvSpPr/>
            <p:nvPr/>
          </p:nvSpPr>
          <p:spPr>
            <a:xfrm>
              <a:off x="15816290" y="8349854"/>
              <a:ext cx="2959100" cy="0"/>
            </a:xfrm>
            <a:custGeom>
              <a:avLst/>
              <a:gdLst/>
              <a:ahLst/>
              <a:cxnLst/>
              <a:rect l="l" t="t" r="r" b="b"/>
              <a:pathLst>
                <a:path w="2959100">
                  <a:moveTo>
                    <a:pt x="0" y="0"/>
                  </a:moveTo>
                  <a:lnTo>
                    <a:pt x="2959072" y="0"/>
                  </a:lnTo>
                </a:path>
              </a:pathLst>
            </a:custGeom>
            <a:ln w="263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305540" y="2517211"/>
              <a:ext cx="8235315" cy="6773545"/>
            </a:xfrm>
            <a:custGeom>
              <a:avLst/>
              <a:gdLst/>
              <a:ahLst/>
              <a:cxnLst/>
              <a:rect l="l" t="t" r="r" b="b"/>
              <a:pathLst>
                <a:path w="8235315" h="6773545">
                  <a:moveTo>
                    <a:pt x="557530" y="0"/>
                  </a:moveTo>
                  <a:lnTo>
                    <a:pt x="7677636" y="0"/>
                  </a:lnTo>
                  <a:lnTo>
                    <a:pt x="7743842" y="79"/>
                  </a:lnTo>
                  <a:lnTo>
                    <a:pt x="7802607" y="637"/>
                  </a:lnTo>
                  <a:lnTo>
                    <a:pt x="7854503" y="2150"/>
                  </a:lnTo>
                  <a:lnTo>
                    <a:pt x="7900103" y="5097"/>
                  </a:lnTo>
                  <a:lnTo>
                    <a:pt x="7939979" y="9956"/>
                  </a:lnTo>
                  <a:lnTo>
                    <a:pt x="8004849" y="27321"/>
                  </a:lnTo>
                  <a:lnTo>
                    <a:pt x="8050259" y="47729"/>
                  </a:lnTo>
                  <a:lnTo>
                    <a:pt x="8091777" y="74246"/>
                  </a:lnTo>
                  <a:lnTo>
                    <a:pt x="8128849" y="106317"/>
                  </a:lnTo>
                  <a:lnTo>
                    <a:pt x="8160920" y="143389"/>
                  </a:lnTo>
                  <a:lnTo>
                    <a:pt x="8187437" y="184907"/>
                  </a:lnTo>
                  <a:lnTo>
                    <a:pt x="8207845" y="230316"/>
                  </a:lnTo>
                  <a:lnTo>
                    <a:pt x="8225210" y="295187"/>
                  </a:lnTo>
                  <a:lnTo>
                    <a:pt x="8230069" y="335063"/>
                  </a:lnTo>
                  <a:lnTo>
                    <a:pt x="8233016" y="380663"/>
                  </a:lnTo>
                  <a:lnTo>
                    <a:pt x="8234529" y="432559"/>
                  </a:lnTo>
                  <a:lnTo>
                    <a:pt x="8235087" y="491324"/>
                  </a:lnTo>
                  <a:lnTo>
                    <a:pt x="8235167" y="557530"/>
                  </a:lnTo>
                  <a:lnTo>
                    <a:pt x="8235167" y="6215914"/>
                  </a:lnTo>
                  <a:lnTo>
                    <a:pt x="8235087" y="6282120"/>
                  </a:lnTo>
                  <a:lnTo>
                    <a:pt x="8234529" y="6340885"/>
                  </a:lnTo>
                  <a:lnTo>
                    <a:pt x="8233016" y="6392781"/>
                  </a:lnTo>
                  <a:lnTo>
                    <a:pt x="8230069" y="6438381"/>
                  </a:lnTo>
                  <a:lnTo>
                    <a:pt x="8225210" y="6478257"/>
                  </a:lnTo>
                  <a:lnTo>
                    <a:pt x="8207845" y="6543127"/>
                  </a:lnTo>
                  <a:lnTo>
                    <a:pt x="8187437" y="6588537"/>
                  </a:lnTo>
                  <a:lnTo>
                    <a:pt x="8160920" y="6630055"/>
                  </a:lnTo>
                  <a:lnTo>
                    <a:pt x="8128849" y="6667127"/>
                  </a:lnTo>
                  <a:lnTo>
                    <a:pt x="8091777" y="6699198"/>
                  </a:lnTo>
                  <a:lnTo>
                    <a:pt x="8050259" y="6725715"/>
                  </a:lnTo>
                  <a:lnTo>
                    <a:pt x="8004849" y="6746123"/>
                  </a:lnTo>
                  <a:lnTo>
                    <a:pt x="7939979" y="6763488"/>
                  </a:lnTo>
                  <a:lnTo>
                    <a:pt x="7900103" y="6768347"/>
                  </a:lnTo>
                  <a:lnTo>
                    <a:pt x="7854503" y="6771294"/>
                  </a:lnTo>
                  <a:lnTo>
                    <a:pt x="7802607" y="6772807"/>
                  </a:lnTo>
                  <a:lnTo>
                    <a:pt x="7743842" y="6773365"/>
                  </a:lnTo>
                  <a:lnTo>
                    <a:pt x="7677636" y="6773445"/>
                  </a:lnTo>
                  <a:lnTo>
                    <a:pt x="557530" y="6773445"/>
                  </a:lnTo>
                  <a:lnTo>
                    <a:pt x="491324" y="6773365"/>
                  </a:lnTo>
                  <a:lnTo>
                    <a:pt x="432559" y="6772807"/>
                  </a:lnTo>
                  <a:lnTo>
                    <a:pt x="380663" y="6771294"/>
                  </a:lnTo>
                  <a:lnTo>
                    <a:pt x="335063" y="6768347"/>
                  </a:lnTo>
                  <a:lnTo>
                    <a:pt x="295187" y="6763488"/>
                  </a:lnTo>
                  <a:lnTo>
                    <a:pt x="230316" y="6746123"/>
                  </a:lnTo>
                  <a:lnTo>
                    <a:pt x="184907" y="6725715"/>
                  </a:lnTo>
                  <a:lnTo>
                    <a:pt x="143389" y="6699198"/>
                  </a:lnTo>
                  <a:lnTo>
                    <a:pt x="106317" y="6667127"/>
                  </a:lnTo>
                  <a:lnTo>
                    <a:pt x="74246" y="6630055"/>
                  </a:lnTo>
                  <a:lnTo>
                    <a:pt x="47729" y="6588537"/>
                  </a:lnTo>
                  <a:lnTo>
                    <a:pt x="27321" y="6543127"/>
                  </a:lnTo>
                  <a:lnTo>
                    <a:pt x="9956" y="6478257"/>
                  </a:lnTo>
                  <a:lnTo>
                    <a:pt x="5097" y="6438381"/>
                  </a:lnTo>
                  <a:lnTo>
                    <a:pt x="2150" y="6392781"/>
                  </a:lnTo>
                  <a:lnTo>
                    <a:pt x="637" y="6340885"/>
                  </a:lnTo>
                  <a:lnTo>
                    <a:pt x="79" y="6282120"/>
                  </a:lnTo>
                  <a:lnTo>
                    <a:pt x="0" y="6215914"/>
                  </a:lnTo>
                  <a:lnTo>
                    <a:pt x="0" y="557530"/>
                  </a:lnTo>
                  <a:lnTo>
                    <a:pt x="79" y="491324"/>
                  </a:lnTo>
                  <a:lnTo>
                    <a:pt x="637" y="432559"/>
                  </a:lnTo>
                  <a:lnTo>
                    <a:pt x="2150" y="380663"/>
                  </a:lnTo>
                  <a:lnTo>
                    <a:pt x="5097" y="335063"/>
                  </a:lnTo>
                  <a:lnTo>
                    <a:pt x="9956" y="295187"/>
                  </a:lnTo>
                  <a:lnTo>
                    <a:pt x="27321" y="230316"/>
                  </a:lnTo>
                  <a:lnTo>
                    <a:pt x="47729" y="184907"/>
                  </a:lnTo>
                  <a:lnTo>
                    <a:pt x="74246" y="143389"/>
                  </a:lnTo>
                  <a:lnTo>
                    <a:pt x="106317" y="106317"/>
                  </a:lnTo>
                  <a:lnTo>
                    <a:pt x="143389" y="74246"/>
                  </a:lnTo>
                  <a:lnTo>
                    <a:pt x="184907" y="47729"/>
                  </a:lnTo>
                  <a:lnTo>
                    <a:pt x="230316" y="27321"/>
                  </a:lnTo>
                  <a:lnTo>
                    <a:pt x="295187" y="9956"/>
                  </a:lnTo>
                  <a:lnTo>
                    <a:pt x="335063" y="5097"/>
                  </a:lnTo>
                  <a:lnTo>
                    <a:pt x="380663" y="2150"/>
                  </a:lnTo>
                  <a:lnTo>
                    <a:pt x="432559" y="637"/>
                  </a:lnTo>
                  <a:lnTo>
                    <a:pt x="491324" y="79"/>
                  </a:lnTo>
                  <a:lnTo>
                    <a:pt x="557530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309401" y="9828908"/>
            <a:ext cx="80162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u="heavy" spc="-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ONNX</a:t>
            </a:r>
            <a:r>
              <a:rPr sz="3300" b="1" u="heavy" spc="-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(Open</a:t>
            </a:r>
            <a:r>
              <a:rPr sz="3300" b="1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Neural</a:t>
            </a:r>
            <a:r>
              <a:rPr sz="3300" b="1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Network</a:t>
            </a:r>
            <a:r>
              <a:rPr sz="3300" b="1" u="heavy" spc="-2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Exchange)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2712" y="6732887"/>
            <a:ext cx="3543163" cy="90881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011578" y="7637040"/>
            <a:ext cx="15455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u="heavy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FastAPI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 rot="21420000">
            <a:off x="90555" y="135986"/>
            <a:ext cx="1163060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10"/>
              </a:lnSpc>
            </a:pPr>
            <a:r>
              <a:rPr sz="2850" b="1" spc="-135" dirty="0">
                <a:solidFill>
                  <a:srgbClr val="FFFFFF"/>
                </a:solidFill>
                <a:latin typeface="Gill Sans MT"/>
                <a:cs typeface="Gill Sans MT"/>
              </a:rPr>
              <a:t>(some)</a:t>
            </a:r>
            <a:endParaRPr sz="2850">
              <a:latin typeface="Gill Sans MT"/>
              <a:cs typeface="Gill Sans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407137" y="2141905"/>
            <a:ext cx="7197725" cy="3078480"/>
          </a:xfrm>
          <a:custGeom>
            <a:avLst/>
            <a:gdLst/>
            <a:ahLst/>
            <a:cxnLst/>
            <a:rect l="l" t="t" r="r" b="b"/>
            <a:pathLst>
              <a:path w="7197725" h="3078479">
                <a:moveTo>
                  <a:pt x="481367" y="0"/>
                </a:moveTo>
                <a:lnTo>
                  <a:pt x="6716265" y="0"/>
                </a:lnTo>
                <a:lnTo>
                  <a:pt x="6782316" y="109"/>
                </a:lnTo>
                <a:lnTo>
                  <a:pt x="6839735" y="873"/>
                </a:lnTo>
                <a:lnTo>
                  <a:pt x="6889305" y="2948"/>
                </a:lnTo>
                <a:lnTo>
                  <a:pt x="6931813" y="6989"/>
                </a:lnTo>
                <a:lnTo>
                  <a:pt x="6998779" y="23589"/>
                </a:lnTo>
                <a:lnTo>
                  <a:pt x="7045439" y="45381"/>
                </a:lnTo>
                <a:lnTo>
                  <a:pt x="7087122" y="74631"/>
                </a:lnTo>
                <a:lnTo>
                  <a:pt x="7123002" y="110510"/>
                </a:lnTo>
                <a:lnTo>
                  <a:pt x="7152252" y="152194"/>
                </a:lnTo>
                <a:lnTo>
                  <a:pt x="7174044" y="198853"/>
                </a:lnTo>
                <a:lnTo>
                  <a:pt x="7190644" y="265820"/>
                </a:lnTo>
                <a:lnTo>
                  <a:pt x="7194685" y="308328"/>
                </a:lnTo>
                <a:lnTo>
                  <a:pt x="7196760" y="357898"/>
                </a:lnTo>
                <a:lnTo>
                  <a:pt x="7197525" y="415317"/>
                </a:lnTo>
                <a:lnTo>
                  <a:pt x="7197634" y="481367"/>
                </a:lnTo>
                <a:lnTo>
                  <a:pt x="7197634" y="2597018"/>
                </a:lnTo>
                <a:lnTo>
                  <a:pt x="7197525" y="2663069"/>
                </a:lnTo>
                <a:lnTo>
                  <a:pt x="7196760" y="2720487"/>
                </a:lnTo>
                <a:lnTo>
                  <a:pt x="7194685" y="2770058"/>
                </a:lnTo>
                <a:lnTo>
                  <a:pt x="7190644" y="2812566"/>
                </a:lnTo>
                <a:lnTo>
                  <a:pt x="7174044" y="2879533"/>
                </a:lnTo>
                <a:lnTo>
                  <a:pt x="7152252" y="2926192"/>
                </a:lnTo>
                <a:lnTo>
                  <a:pt x="7123002" y="2967875"/>
                </a:lnTo>
                <a:lnTo>
                  <a:pt x="7087122" y="3003755"/>
                </a:lnTo>
                <a:lnTo>
                  <a:pt x="7045439" y="3033004"/>
                </a:lnTo>
                <a:lnTo>
                  <a:pt x="6998779" y="3054797"/>
                </a:lnTo>
                <a:lnTo>
                  <a:pt x="6931813" y="3071397"/>
                </a:lnTo>
                <a:lnTo>
                  <a:pt x="6889305" y="3075438"/>
                </a:lnTo>
                <a:lnTo>
                  <a:pt x="6839735" y="3077513"/>
                </a:lnTo>
                <a:lnTo>
                  <a:pt x="6782316" y="3078277"/>
                </a:lnTo>
                <a:lnTo>
                  <a:pt x="6716265" y="3078386"/>
                </a:lnTo>
                <a:lnTo>
                  <a:pt x="481367" y="3078386"/>
                </a:lnTo>
                <a:lnTo>
                  <a:pt x="415317" y="3078277"/>
                </a:lnTo>
                <a:lnTo>
                  <a:pt x="357898" y="3077513"/>
                </a:lnTo>
                <a:lnTo>
                  <a:pt x="308328" y="3075438"/>
                </a:lnTo>
                <a:lnTo>
                  <a:pt x="265820" y="3071397"/>
                </a:lnTo>
                <a:lnTo>
                  <a:pt x="198853" y="3054797"/>
                </a:lnTo>
                <a:lnTo>
                  <a:pt x="152194" y="3033004"/>
                </a:lnTo>
                <a:lnTo>
                  <a:pt x="110510" y="3003755"/>
                </a:lnTo>
                <a:lnTo>
                  <a:pt x="74631" y="2967875"/>
                </a:lnTo>
                <a:lnTo>
                  <a:pt x="45381" y="2926192"/>
                </a:lnTo>
                <a:lnTo>
                  <a:pt x="23589" y="2879533"/>
                </a:lnTo>
                <a:lnTo>
                  <a:pt x="6989" y="2812566"/>
                </a:lnTo>
                <a:lnTo>
                  <a:pt x="2948" y="2770058"/>
                </a:lnTo>
                <a:lnTo>
                  <a:pt x="873" y="2720487"/>
                </a:lnTo>
                <a:lnTo>
                  <a:pt x="109" y="2663069"/>
                </a:lnTo>
                <a:lnTo>
                  <a:pt x="0" y="2597018"/>
                </a:lnTo>
                <a:lnTo>
                  <a:pt x="0" y="481367"/>
                </a:lnTo>
                <a:lnTo>
                  <a:pt x="109" y="415317"/>
                </a:lnTo>
                <a:lnTo>
                  <a:pt x="873" y="357898"/>
                </a:lnTo>
                <a:lnTo>
                  <a:pt x="2948" y="308328"/>
                </a:lnTo>
                <a:lnTo>
                  <a:pt x="6989" y="265820"/>
                </a:lnTo>
                <a:lnTo>
                  <a:pt x="23589" y="198853"/>
                </a:lnTo>
                <a:lnTo>
                  <a:pt x="45381" y="152194"/>
                </a:lnTo>
                <a:lnTo>
                  <a:pt x="74631" y="110510"/>
                </a:lnTo>
                <a:lnTo>
                  <a:pt x="110510" y="74631"/>
                </a:lnTo>
                <a:lnTo>
                  <a:pt x="152194" y="45381"/>
                </a:lnTo>
                <a:lnTo>
                  <a:pt x="198853" y="23589"/>
                </a:lnTo>
                <a:lnTo>
                  <a:pt x="265820" y="6989"/>
                </a:lnTo>
                <a:lnTo>
                  <a:pt x="308328" y="2948"/>
                </a:lnTo>
                <a:lnTo>
                  <a:pt x="357898" y="873"/>
                </a:lnTo>
                <a:lnTo>
                  <a:pt x="415317" y="109"/>
                </a:lnTo>
                <a:lnTo>
                  <a:pt x="481367" y="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578192" y="6039444"/>
            <a:ext cx="9478645" cy="4670425"/>
            <a:chOff x="578192" y="6039444"/>
            <a:chExt cx="9478645" cy="4670425"/>
          </a:xfrm>
        </p:grpSpPr>
        <p:sp>
          <p:nvSpPr>
            <p:cNvPr id="28" name="object 28"/>
            <p:cNvSpPr/>
            <p:nvPr/>
          </p:nvSpPr>
          <p:spPr>
            <a:xfrm>
              <a:off x="604369" y="6065621"/>
              <a:ext cx="9426575" cy="4617720"/>
            </a:xfrm>
            <a:custGeom>
              <a:avLst/>
              <a:gdLst/>
              <a:ahLst/>
              <a:cxnLst/>
              <a:rect l="l" t="t" r="r" b="b"/>
              <a:pathLst>
                <a:path w="9426575" h="4617720">
                  <a:moveTo>
                    <a:pt x="557530" y="0"/>
                  </a:moveTo>
                  <a:lnTo>
                    <a:pt x="8868474" y="0"/>
                  </a:lnTo>
                  <a:lnTo>
                    <a:pt x="8934680" y="79"/>
                  </a:lnTo>
                  <a:lnTo>
                    <a:pt x="8993445" y="637"/>
                  </a:lnTo>
                  <a:lnTo>
                    <a:pt x="9045341" y="2150"/>
                  </a:lnTo>
                  <a:lnTo>
                    <a:pt x="9090941" y="5097"/>
                  </a:lnTo>
                  <a:lnTo>
                    <a:pt x="9130818" y="9956"/>
                  </a:lnTo>
                  <a:lnTo>
                    <a:pt x="9195688" y="27321"/>
                  </a:lnTo>
                  <a:lnTo>
                    <a:pt x="9241098" y="47729"/>
                  </a:lnTo>
                  <a:lnTo>
                    <a:pt x="9282616" y="74246"/>
                  </a:lnTo>
                  <a:lnTo>
                    <a:pt x="9319687" y="106317"/>
                  </a:lnTo>
                  <a:lnTo>
                    <a:pt x="9351759" y="143389"/>
                  </a:lnTo>
                  <a:lnTo>
                    <a:pt x="9378276" y="184907"/>
                  </a:lnTo>
                  <a:lnTo>
                    <a:pt x="9398684" y="230316"/>
                  </a:lnTo>
                  <a:lnTo>
                    <a:pt x="9416048" y="295187"/>
                  </a:lnTo>
                  <a:lnTo>
                    <a:pt x="9420907" y="335063"/>
                  </a:lnTo>
                  <a:lnTo>
                    <a:pt x="9423854" y="380663"/>
                  </a:lnTo>
                  <a:lnTo>
                    <a:pt x="9425367" y="432559"/>
                  </a:lnTo>
                  <a:lnTo>
                    <a:pt x="9425925" y="491324"/>
                  </a:lnTo>
                  <a:lnTo>
                    <a:pt x="9426005" y="557530"/>
                  </a:lnTo>
                  <a:lnTo>
                    <a:pt x="9426005" y="4060074"/>
                  </a:lnTo>
                  <a:lnTo>
                    <a:pt x="9425925" y="4126280"/>
                  </a:lnTo>
                  <a:lnTo>
                    <a:pt x="9425367" y="4185044"/>
                  </a:lnTo>
                  <a:lnTo>
                    <a:pt x="9423854" y="4236941"/>
                  </a:lnTo>
                  <a:lnTo>
                    <a:pt x="9420907" y="4282541"/>
                  </a:lnTo>
                  <a:lnTo>
                    <a:pt x="9416048" y="4322417"/>
                  </a:lnTo>
                  <a:lnTo>
                    <a:pt x="9398684" y="4387287"/>
                  </a:lnTo>
                  <a:lnTo>
                    <a:pt x="9378276" y="4432697"/>
                  </a:lnTo>
                  <a:lnTo>
                    <a:pt x="9351759" y="4474214"/>
                  </a:lnTo>
                  <a:lnTo>
                    <a:pt x="9319687" y="4511286"/>
                  </a:lnTo>
                  <a:lnTo>
                    <a:pt x="9282616" y="4543358"/>
                  </a:lnTo>
                  <a:lnTo>
                    <a:pt x="9241098" y="4569875"/>
                  </a:lnTo>
                  <a:lnTo>
                    <a:pt x="9195688" y="4590283"/>
                  </a:lnTo>
                  <a:lnTo>
                    <a:pt x="9130818" y="4607648"/>
                  </a:lnTo>
                  <a:lnTo>
                    <a:pt x="9090941" y="4612507"/>
                  </a:lnTo>
                  <a:lnTo>
                    <a:pt x="9045341" y="4615454"/>
                  </a:lnTo>
                  <a:lnTo>
                    <a:pt x="8993445" y="4616967"/>
                  </a:lnTo>
                  <a:lnTo>
                    <a:pt x="8934680" y="4617525"/>
                  </a:lnTo>
                  <a:lnTo>
                    <a:pt x="8868474" y="4617604"/>
                  </a:lnTo>
                  <a:lnTo>
                    <a:pt x="557530" y="4617604"/>
                  </a:lnTo>
                  <a:lnTo>
                    <a:pt x="491324" y="4617525"/>
                  </a:lnTo>
                  <a:lnTo>
                    <a:pt x="432559" y="4616967"/>
                  </a:lnTo>
                  <a:lnTo>
                    <a:pt x="380663" y="4615454"/>
                  </a:lnTo>
                  <a:lnTo>
                    <a:pt x="335063" y="4612507"/>
                  </a:lnTo>
                  <a:lnTo>
                    <a:pt x="295187" y="4607648"/>
                  </a:lnTo>
                  <a:lnTo>
                    <a:pt x="230316" y="4590283"/>
                  </a:lnTo>
                  <a:lnTo>
                    <a:pt x="184907" y="4569875"/>
                  </a:lnTo>
                  <a:lnTo>
                    <a:pt x="143389" y="4543358"/>
                  </a:lnTo>
                  <a:lnTo>
                    <a:pt x="106317" y="4511286"/>
                  </a:lnTo>
                  <a:lnTo>
                    <a:pt x="74246" y="4474214"/>
                  </a:lnTo>
                  <a:lnTo>
                    <a:pt x="47729" y="4432697"/>
                  </a:lnTo>
                  <a:lnTo>
                    <a:pt x="27321" y="4387287"/>
                  </a:lnTo>
                  <a:lnTo>
                    <a:pt x="9956" y="4322417"/>
                  </a:lnTo>
                  <a:lnTo>
                    <a:pt x="5097" y="4282541"/>
                  </a:lnTo>
                  <a:lnTo>
                    <a:pt x="2150" y="4236941"/>
                  </a:lnTo>
                  <a:lnTo>
                    <a:pt x="637" y="4185044"/>
                  </a:lnTo>
                  <a:lnTo>
                    <a:pt x="79" y="4126280"/>
                  </a:lnTo>
                  <a:lnTo>
                    <a:pt x="0" y="4060074"/>
                  </a:lnTo>
                  <a:lnTo>
                    <a:pt x="0" y="557530"/>
                  </a:lnTo>
                  <a:lnTo>
                    <a:pt x="79" y="491324"/>
                  </a:lnTo>
                  <a:lnTo>
                    <a:pt x="637" y="432559"/>
                  </a:lnTo>
                  <a:lnTo>
                    <a:pt x="2150" y="380663"/>
                  </a:lnTo>
                  <a:lnTo>
                    <a:pt x="5097" y="335063"/>
                  </a:lnTo>
                  <a:lnTo>
                    <a:pt x="9956" y="295187"/>
                  </a:lnTo>
                  <a:lnTo>
                    <a:pt x="27321" y="230316"/>
                  </a:lnTo>
                  <a:lnTo>
                    <a:pt x="47729" y="184907"/>
                  </a:lnTo>
                  <a:lnTo>
                    <a:pt x="74246" y="143389"/>
                  </a:lnTo>
                  <a:lnTo>
                    <a:pt x="106317" y="106317"/>
                  </a:lnTo>
                  <a:lnTo>
                    <a:pt x="143389" y="74246"/>
                  </a:lnTo>
                  <a:lnTo>
                    <a:pt x="184907" y="47729"/>
                  </a:lnTo>
                  <a:lnTo>
                    <a:pt x="230316" y="27321"/>
                  </a:lnTo>
                  <a:lnTo>
                    <a:pt x="295187" y="9956"/>
                  </a:lnTo>
                  <a:lnTo>
                    <a:pt x="335063" y="5097"/>
                  </a:lnTo>
                  <a:lnTo>
                    <a:pt x="380663" y="2150"/>
                  </a:lnTo>
                  <a:lnTo>
                    <a:pt x="432559" y="637"/>
                  </a:lnTo>
                  <a:lnTo>
                    <a:pt x="491324" y="79"/>
                  </a:lnTo>
                  <a:lnTo>
                    <a:pt x="55753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82978" y="6232151"/>
              <a:ext cx="3234279" cy="1910151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781721" y="5454517"/>
            <a:ext cx="16033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General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559613" y="1457076"/>
            <a:ext cx="11177270" cy="957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670"/>
              </a:lnSpc>
              <a:spcBef>
                <a:spcPts val="95"/>
              </a:spcBef>
            </a:pP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On-</a:t>
            </a:r>
            <a:r>
              <a:rPr sz="330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device</a:t>
            </a:r>
            <a:r>
              <a:rPr sz="330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(mobile/edge)</a:t>
            </a:r>
            <a:endParaRPr sz="3300">
              <a:latin typeface="Century Gothic"/>
              <a:cs typeface="Century Gothic"/>
            </a:endParaRPr>
          </a:p>
          <a:p>
            <a:pPr marL="9971405">
              <a:lnSpc>
                <a:spcPts val="3670"/>
              </a:lnSpc>
            </a:pP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Cloud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301712" y="9671282"/>
            <a:ext cx="12515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Bonus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436252" y="8014528"/>
            <a:ext cx="3604895" cy="2310130"/>
            <a:chOff x="14436252" y="8014528"/>
            <a:chExt cx="3604895" cy="2310130"/>
          </a:xfrm>
        </p:grpSpPr>
        <p:sp>
          <p:nvSpPr>
            <p:cNvPr id="34" name="object 34"/>
            <p:cNvSpPr/>
            <p:nvPr/>
          </p:nvSpPr>
          <p:spPr>
            <a:xfrm>
              <a:off x="14553079" y="8075703"/>
              <a:ext cx="1691639" cy="1560195"/>
            </a:xfrm>
            <a:custGeom>
              <a:avLst/>
              <a:gdLst/>
              <a:ahLst/>
              <a:cxnLst/>
              <a:rect l="l" t="t" r="r" b="b"/>
              <a:pathLst>
                <a:path w="1691640" h="1560195">
                  <a:moveTo>
                    <a:pt x="0" y="0"/>
                  </a:moveTo>
                  <a:lnTo>
                    <a:pt x="74996" y="24907"/>
                  </a:lnTo>
                  <a:lnTo>
                    <a:pt x="133933" y="45532"/>
                  </a:lnTo>
                  <a:lnTo>
                    <a:pt x="191788" y="66604"/>
                  </a:lnTo>
                  <a:lnTo>
                    <a:pt x="248562" y="88121"/>
                  </a:lnTo>
                  <a:lnTo>
                    <a:pt x="304255" y="110084"/>
                  </a:lnTo>
                  <a:lnTo>
                    <a:pt x="358865" y="132493"/>
                  </a:lnTo>
                  <a:lnTo>
                    <a:pt x="412395" y="155348"/>
                  </a:lnTo>
                  <a:lnTo>
                    <a:pt x="464842" y="178648"/>
                  </a:lnTo>
                  <a:lnTo>
                    <a:pt x="516209" y="202394"/>
                  </a:lnTo>
                  <a:lnTo>
                    <a:pt x="566493" y="226587"/>
                  </a:lnTo>
                  <a:lnTo>
                    <a:pt x="615696" y="251225"/>
                  </a:lnTo>
                  <a:lnTo>
                    <a:pt x="663818" y="276309"/>
                  </a:lnTo>
                  <a:lnTo>
                    <a:pt x="710858" y="301838"/>
                  </a:lnTo>
                  <a:lnTo>
                    <a:pt x="756816" y="327814"/>
                  </a:lnTo>
                  <a:lnTo>
                    <a:pt x="801693" y="354235"/>
                  </a:lnTo>
                  <a:lnTo>
                    <a:pt x="845489" y="381103"/>
                  </a:lnTo>
                  <a:lnTo>
                    <a:pt x="888202" y="408416"/>
                  </a:lnTo>
                  <a:lnTo>
                    <a:pt x="929835" y="436175"/>
                  </a:lnTo>
                  <a:lnTo>
                    <a:pt x="970386" y="464380"/>
                  </a:lnTo>
                  <a:lnTo>
                    <a:pt x="1009855" y="493030"/>
                  </a:lnTo>
                  <a:lnTo>
                    <a:pt x="1048243" y="522127"/>
                  </a:lnTo>
                  <a:lnTo>
                    <a:pt x="1085549" y="551669"/>
                  </a:lnTo>
                  <a:lnTo>
                    <a:pt x="1121773" y="581657"/>
                  </a:lnTo>
                  <a:lnTo>
                    <a:pt x="1156917" y="612092"/>
                  </a:lnTo>
                  <a:lnTo>
                    <a:pt x="1190978" y="642971"/>
                  </a:lnTo>
                  <a:lnTo>
                    <a:pt x="1223958" y="674297"/>
                  </a:lnTo>
                  <a:lnTo>
                    <a:pt x="1255857" y="706069"/>
                  </a:lnTo>
                  <a:lnTo>
                    <a:pt x="1286674" y="738286"/>
                  </a:lnTo>
                  <a:lnTo>
                    <a:pt x="1316410" y="770950"/>
                  </a:lnTo>
                  <a:lnTo>
                    <a:pt x="1345064" y="804059"/>
                  </a:lnTo>
                  <a:lnTo>
                    <a:pt x="1372636" y="837614"/>
                  </a:lnTo>
                  <a:lnTo>
                    <a:pt x="1399127" y="871615"/>
                  </a:lnTo>
                  <a:lnTo>
                    <a:pt x="1424537" y="906061"/>
                  </a:lnTo>
                  <a:lnTo>
                    <a:pt x="1448865" y="940954"/>
                  </a:lnTo>
                  <a:lnTo>
                    <a:pt x="1472111" y="976292"/>
                  </a:lnTo>
                  <a:lnTo>
                    <a:pt x="1494276" y="1012077"/>
                  </a:lnTo>
                  <a:lnTo>
                    <a:pt x="1515360" y="1048307"/>
                  </a:lnTo>
                  <a:lnTo>
                    <a:pt x="1535362" y="1084983"/>
                  </a:lnTo>
                  <a:lnTo>
                    <a:pt x="1554282" y="1122105"/>
                  </a:lnTo>
                  <a:lnTo>
                    <a:pt x="1572121" y="1159672"/>
                  </a:lnTo>
                  <a:lnTo>
                    <a:pt x="1588878" y="1197686"/>
                  </a:lnTo>
                  <a:lnTo>
                    <a:pt x="1604554" y="1236145"/>
                  </a:lnTo>
                  <a:lnTo>
                    <a:pt x="1619149" y="1275051"/>
                  </a:lnTo>
                  <a:lnTo>
                    <a:pt x="1632662" y="1314402"/>
                  </a:lnTo>
                  <a:lnTo>
                    <a:pt x="1645093" y="1354199"/>
                  </a:lnTo>
                  <a:lnTo>
                    <a:pt x="1656443" y="1394442"/>
                  </a:lnTo>
                  <a:lnTo>
                    <a:pt x="1666712" y="1435130"/>
                  </a:lnTo>
                  <a:lnTo>
                    <a:pt x="1675899" y="1476265"/>
                  </a:lnTo>
                  <a:lnTo>
                    <a:pt x="1684004" y="1517845"/>
                  </a:lnTo>
                  <a:lnTo>
                    <a:pt x="1691028" y="1559872"/>
                  </a:lnTo>
                </a:path>
              </a:pathLst>
            </a:custGeom>
            <a:ln w="31412">
              <a:solidFill>
                <a:srgbClr val="FF7C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436252" y="8014528"/>
              <a:ext cx="153035" cy="132080"/>
            </a:xfrm>
            <a:custGeom>
              <a:avLst/>
              <a:gdLst/>
              <a:ahLst/>
              <a:cxnLst/>
              <a:rect l="l" t="t" r="r" b="b"/>
              <a:pathLst>
                <a:path w="153034" h="132079">
                  <a:moveTo>
                    <a:pt x="152602" y="0"/>
                  </a:moveTo>
                  <a:lnTo>
                    <a:pt x="0" y="24297"/>
                  </a:lnTo>
                  <a:lnTo>
                    <a:pt x="111001" y="131805"/>
                  </a:lnTo>
                  <a:lnTo>
                    <a:pt x="152602" y="0"/>
                  </a:lnTo>
                  <a:close/>
                </a:path>
              </a:pathLst>
            </a:custGeom>
            <a:solidFill>
              <a:srgbClr val="FF7C0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915033" y="9591690"/>
              <a:ext cx="3126016" cy="73266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5783897" y="10359851"/>
            <a:ext cx="13887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Gradio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51326" y="8048272"/>
            <a:ext cx="229806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TorchServe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9233" y="-51827"/>
            <a:ext cx="961707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675" dirty="0">
                <a:latin typeface="Calibri"/>
                <a:cs typeface="Calibri"/>
              </a:rPr>
              <a:t>What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40" dirty="0">
                <a:latin typeface="Calibri"/>
                <a:cs typeface="Calibri"/>
              </a:rPr>
              <a:t>we’re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70" dirty="0">
                <a:latin typeface="Calibri"/>
                <a:cs typeface="Calibri"/>
              </a:rPr>
              <a:t>doing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30130" y="1745355"/>
            <a:ext cx="1344421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40" dirty="0">
                <a:solidFill>
                  <a:srgbClr val="16E7CF"/>
                </a:solidFill>
                <a:latin typeface="Calibri"/>
                <a:cs typeface="Calibri"/>
              </a:rPr>
              <a:t>Deploying</a:t>
            </a:r>
            <a:r>
              <a:rPr sz="410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26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4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05" dirty="0">
                <a:solidFill>
                  <a:srgbClr val="FFFFFF"/>
                </a:solidFill>
                <a:latin typeface="Calibri"/>
                <a:cs typeface="Calibri"/>
              </a:rPr>
              <a:t>FoodVision</a:t>
            </a:r>
            <a:r>
              <a:rPr sz="4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75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r>
              <a:rPr sz="4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2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4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5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4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950411" y="6458563"/>
            <a:ext cx="526415" cy="100965"/>
            <a:chOff x="12950411" y="6458563"/>
            <a:chExt cx="526415" cy="100965"/>
          </a:xfrm>
        </p:grpSpPr>
        <p:sp>
          <p:nvSpPr>
            <p:cNvPr id="5" name="object 5"/>
            <p:cNvSpPr/>
            <p:nvPr/>
          </p:nvSpPr>
          <p:spPr>
            <a:xfrm>
              <a:off x="12950411" y="650882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4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76053" y="64585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16634" y="10076550"/>
            <a:ext cx="5077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https://huggingface.co/spaces/mrdbourke/foodvision_mini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22568" y="6458563"/>
            <a:ext cx="526415" cy="100965"/>
            <a:chOff x="4122568" y="6458563"/>
            <a:chExt cx="526415" cy="100965"/>
          </a:xfrm>
        </p:grpSpPr>
        <p:sp>
          <p:nvSpPr>
            <p:cNvPr id="9" name="object 9"/>
            <p:cNvSpPr/>
            <p:nvPr/>
          </p:nvSpPr>
          <p:spPr>
            <a:xfrm>
              <a:off x="4122568" y="650882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8211" y="64585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161257" y="5907632"/>
            <a:ext cx="438784" cy="438784"/>
            <a:chOff x="4161257" y="5907632"/>
            <a:chExt cx="438784" cy="438784"/>
          </a:xfrm>
        </p:grpSpPr>
        <p:sp>
          <p:nvSpPr>
            <p:cNvPr id="12" name="object 12"/>
            <p:cNvSpPr/>
            <p:nvPr/>
          </p:nvSpPr>
          <p:spPr>
            <a:xfrm>
              <a:off x="4171728" y="5918103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0" y="0"/>
                  </a:moveTo>
                  <a:lnTo>
                    <a:pt x="356766" y="356766"/>
                  </a:lnTo>
                  <a:lnTo>
                    <a:pt x="364170" y="36417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2955" y="623933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9"/>
                  </a:lnTo>
                  <a:lnTo>
                    <a:pt x="106617" y="106618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167252" y="6661141"/>
            <a:ext cx="438784" cy="438784"/>
            <a:chOff x="4167252" y="6661141"/>
            <a:chExt cx="438784" cy="438784"/>
          </a:xfrm>
        </p:grpSpPr>
        <p:sp>
          <p:nvSpPr>
            <p:cNvPr id="15" name="object 15"/>
            <p:cNvSpPr/>
            <p:nvPr/>
          </p:nvSpPr>
          <p:spPr>
            <a:xfrm>
              <a:off x="4177723" y="6724815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90">
                  <a:moveTo>
                    <a:pt x="0" y="364170"/>
                  </a:moveTo>
                  <a:lnTo>
                    <a:pt x="356766" y="7404"/>
                  </a:lnTo>
                  <a:lnTo>
                    <a:pt x="36417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98949" y="666114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8" y="0"/>
                  </a:moveTo>
                  <a:lnTo>
                    <a:pt x="0" y="35539"/>
                  </a:lnTo>
                  <a:lnTo>
                    <a:pt x="71079" y="106617"/>
                  </a:lnTo>
                  <a:lnTo>
                    <a:pt x="106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783" y="4517522"/>
            <a:ext cx="1517696" cy="113827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8783" y="7357226"/>
            <a:ext cx="1517696" cy="113827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4612" y="5937373"/>
            <a:ext cx="1517696" cy="11323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3927" y="4659716"/>
            <a:ext cx="3687655" cy="368765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954241" y="6458563"/>
            <a:ext cx="526415" cy="100965"/>
            <a:chOff x="8954241" y="6458563"/>
            <a:chExt cx="526415" cy="100965"/>
          </a:xfrm>
        </p:grpSpPr>
        <p:sp>
          <p:nvSpPr>
            <p:cNvPr id="22" name="object 22"/>
            <p:cNvSpPr/>
            <p:nvPr/>
          </p:nvSpPr>
          <p:spPr>
            <a:xfrm>
              <a:off x="8954241" y="650882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79885" y="64585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55138" y="5016045"/>
            <a:ext cx="2980978" cy="298097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167283" y="9119226"/>
            <a:ext cx="3813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54211" y="9194751"/>
            <a:ext cx="1549691" cy="52354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59797" y="3141265"/>
            <a:ext cx="3790460" cy="67327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49233" y="-51827"/>
            <a:ext cx="961707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675" dirty="0">
                <a:latin typeface="Calibri"/>
                <a:cs typeface="Calibri"/>
              </a:rPr>
              <a:t>What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40" dirty="0">
                <a:latin typeface="Calibri"/>
                <a:cs typeface="Calibri"/>
              </a:rPr>
              <a:t>we’re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70" dirty="0">
                <a:latin typeface="Calibri"/>
                <a:cs typeface="Calibri"/>
              </a:rPr>
              <a:t>doing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30130" y="1745355"/>
            <a:ext cx="1344421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40" dirty="0">
                <a:solidFill>
                  <a:srgbClr val="16E7CF"/>
                </a:solidFill>
                <a:latin typeface="Calibri"/>
                <a:cs typeface="Calibri"/>
              </a:rPr>
              <a:t>Deploying</a:t>
            </a:r>
            <a:r>
              <a:rPr sz="4100" spc="-4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100" spc="265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4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05" dirty="0">
                <a:solidFill>
                  <a:srgbClr val="FFFFFF"/>
                </a:solidFill>
                <a:latin typeface="Calibri"/>
                <a:cs typeface="Calibri"/>
              </a:rPr>
              <a:t>FoodVision</a:t>
            </a:r>
            <a:r>
              <a:rPr sz="4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75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r>
              <a:rPr sz="4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2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4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5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4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41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950411" y="6458563"/>
            <a:ext cx="526415" cy="100965"/>
            <a:chOff x="12950411" y="6458563"/>
            <a:chExt cx="526415" cy="100965"/>
          </a:xfrm>
        </p:grpSpPr>
        <p:sp>
          <p:nvSpPr>
            <p:cNvPr id="5" name="object 5"/>
            <p:cNvSpPr/>
            <p:nvPr/>
          </p:nvSpPr>
          <p:spPr>
            <a:xfrm>
              <a:off x="12950411" y="650882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4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376053" y="64585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916634" y="10076550"/>
            <a:ext cx="5077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https://huggingface.co/spaces/mrdbourke/foodvision_mini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22568" y="6458563"/>
            <a:ext cx="526415" cy="100965"/>
            <a:chOff x="4122568" y="6458563"/>
            <a:chExt cx="526415" cy="100965"/>
          </a:xfrm>
        </p:grpSpPr>
        <p:sp>
          <p:nvSpPr>
            <p:cNvPr id="9" name="object 9"/>
            <p:cNvSpPr/>
            <p:nvPr/>
          </p:nvSpPr>
          <p:spPr>
            <a:xfrm>
              <a:off x="4122568" y="650882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48211" y="64585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161257" y="5907632"/>
            <a:ext cx="438784" cy="438784"/>
            <a:chOff x="4161257" y="5907632"/>
            <a:chExt cx="438784" cy="438784"/>
          </a:xfrm>
        </p:grpSpPr>
        <p:sp>
          <p:nvSpPr>
            <p:cNvPr id="12" name="object 12"/>
            <p:cNvSpPr/>
            <p:nvPr/>
          </p:nvSpPr>
          <p:spPr>
            <a:xfrm>
              <a:off x="4171728" y="5918103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0" y="0"/>
                  </a:moveTo>
                  <a:lnTo>
                    <a:pt x="356766" y="356766"/>
                  </a:lnTo>
                  <a:lnTo>
                    <a:pt x="364170" y="36417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92955" y="623933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9"/>
                  </a:lnTo>
                  <a:lnTo>
                    <a:pt x="106617" y="106618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167252" y="6661141"/>
            <a:ext cx="438784" cy="438784"/>
            <a:chOff x="4167252" y="6661141"/>
            <a:chExt cx="438784" cy="438784"/>
          </a:xfrm>
        </p:grpSpPr>
        <p:sp>
          <p:nvSpPr>
            <p:cNvPr id="15" name="object 15"/>
            <p:cNvSpPr/>
            <p:nvPr/>
          </p:nvSpPr>
          <p:spPr>
            <a:xfrm>
              <a:off x="4177723" y="6724815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90">
                  <a:moveTo>
                    <a:pt x="0" y="364170"/>
                  </a:moveTo>
                  <a:lnTo>
                    <a:pt x="356766" y="7404"/>
                  </a:lnTo>
                  <a:lnTo>
                    <a:pt x="36417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98949" y="666114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8" y="0"/>
                  </a:moveTo>
                  <a:lnTo>
                    <a:pt x="0" y="35539"/>
                  </a:lnTo>
                  <a:lnTo>
                    <a:pt x="71079" y="106617"/>
                  </a:lnTo>
                  <a:lnTo>
                    <a:pt x="106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783" y="4517522"/>
            <a:ext cx="1517696" cy="113827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8783" y="7357226"/>
            <a:ext cx="1517696" cy="113827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54612" y="5937373"/>
            <a:ext cx="1517696" cy="113234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3927" y="4659716"/>
            <a:ext cx="3687655" cy="368765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954240" y="6458563"/>
            <a:ext cx="526415" cy="100965"/>
            <a:chOff x="8954240" y="6458563"/>
            <a:chExt cx="526415" cy="100965"/>
          </a:xfrm>
        </p:grpSpPr>
        <p:sp>
          <p:nvSpPr>
            <p:cNvPr id="22" name="object 22"/>
            <p:cNvSpPr/>
            <p:nvPr/>
          </p:nvSpPr>
          <p:spPr>
            <a:xfrm>
              <a:off x="8954240" y="650882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379883" y="64585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55137" y="5016045"/>
            <a:ext cx="2980978" cy="298097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167283" y="9119226"/>
            <a:ext cx="3813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54211" y="9194751"/>
            <a:ext cx="1549691" cy="52354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559797" y="3141265"/>
            <a:ext cx="3790460" cy="673277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7147950" y="5187258"/>
            <a:ext cx="2820670" cy="230822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3629"/>
              </a:lnSpc>
              <a:spcBef>
                <a:spcPts val="20"/>
              </a:spcBef>
            </a:pPr>
            <a:r>
              <a:rPr sz="2850" b="1" spc="-220" dirty="0">
                <a:solidFill>
                  <a:srgbClr val="FFFFFF"/>
                </a:solidFill>
                <a:latin typeface="Gill Sans MT"/>
                <a:cs typeface="Gill Sans MT"/>
              </a:rPr>
              <a:t>What</a:t>
            </a:r>
            <a:r>
              <a:rPr sz="28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125" dirty="0">
                <a:solidFill>
                  <a:srgbClr val="FFFFFF"/>
                </a:solidFill>
                <a:latin typeface="Gill Sans MT"/>
                <a:cs typeface="Gill Sans MT"/>
              </a:rPr>
              <a:t>is</a:t>
            </a:r>
            <a:r>
              <a:rPr sz="28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145" dirty="0">
                <a:solidFill>
                  <a:srgbClr val="FFFFFF"/>
                </a:solidFill>
                <a:latin typeface="Gill Sans MT"/>
                <a:cs typeface="Gill Sans MT"/>
              </a:rPr>
              <a:t>my</a:t>
            </a:r>
            <a:r>
              <a:rPr sz="28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40" dirty="0">
                <a:solidFill>
                  <a:srgbClr val="61D836"/>
                </a:solidFill>
                <a:latin typeface="Gill Sans MT"/>
                <a:cs typeface="Gill Sans MT"/>
              </a:rPr>
              <a:t>most </a:t>
            </a:r>
            <a:r>
              <a:rPr sz="2850" b="1" spc="-30" dirty="0">
                <a:solidFill>
                  <a:srgbClr val="61D836"/>
                </a:solidFill>
                <a:latin typeface="Gill Sans MT"/>
                <a:cs typeface="Gill Sans MT"/>
              </a:rPr>
              <a:t>ideal</a:t>
            </a:r>
            <a:r>
              <a:rPr sz="2850" b="1" spc="-165" dirty="0">
                <a:solidFill>
                  <a:srgbClr val="61D836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machine 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learning</a:t>
            </a:r>
            <a:r>
              <a:rPr sz="2850" b="1" spc="25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model </a:t>
            </a:r>
            <a:r>
              <a:rPr sz="2850" b="1" spc="-25" dirty="0">
                <a:solidFill>
                  <a:srgbClr val="FFFFFF"/>
                </a:solidFill>
                <a:latin typeface="Gill Sans MT"/>
                <a:cs typeface="Gill Sans MT"/>
              </a:rPr>
              <a:t>deployment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scenario?</a:t>
            </a:r>
            <a:endParaRPr sz="28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1075" y="4869829"/>
            <a:ext cx="1884759" cy="6282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892" y="2150948"/>
            <a:ext cx="18454370" cy="829881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633095" indent="-594995">
              <a:lnSpc>
                <a:spcPct val="100000"/>
              </a:lnSpc>
              <a:spcBef>
                <a:spcPts val="1205"/>
              </a:spcBef>
              <a:buSzPct val="144444"/>
              <a:buChar char="•"/>
              <a:tabLst>
                <a:tab pos="633095" algn="l"/>
              </a:tabLst>
            </a:pPr>
            <a:r>
              <a:rPr sz="4950" spc="440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09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4950" spc="350" dirty="0">
                <a:solidFill>
                  <a:srgbClr val="16E7CF"/>
                </a:solidFill>
                <a:latin typeface="Calibri"/>
                <a:cs typeface="Calibri"/>
              </a:rPr>
              <a:t>importing</a:t>
            </a:r>
            <a:r>
              <a:rPr sz="4950" spc="-6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00" dirty="0">
                <a:solidFill>
                  <a:srgbClr val="16E7CF"/>
                </a:solidFill>
                <a:latin typeface="Calibri"/>
                <a:cs typeface="Calibri"/>
              </a:rPr>
              <a:t>previously</a:t>
            </a:r>
            <a:r>
              <a:rPr sz="49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30" dirty="0">
                <a:solidFill>
                  <a:srgbClr val="16E7CF"/>
                </a:solidFill>
                <a:latin typeface="Calibri"/>
                <a:cs typeface="Calibri"/>
              </a:rPr>
              <a:t>written</a:t>
            </a:r>
            <a:r>
              <a:rPr sz="4950" spc="-6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415" dirty="0">
                <a:solidFill>
                  <a:srgbClr val="16E7CF"/>
                </a:solidFill>
                <a:latin typeface="Calibri"/>
                <a:cs typeface="Calibri"/>
              </a:rPr>
              <a:t>code</a:t>
            </a:r>
            <a:r>
              <a:rPr sz="4950" spc="4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950">
              <a:latin typeface="Calibri"/>
              <a:cs typeface="Calibri"/>
            </a:endParaRPr>
          </a:p>
          <a:p>
            <a:pPr marL="633095" indent="-594995">
              <a:lnSpc>
                <a:spcPct val="100000"/>
              </a:lnSpc>
              <a:spcBef>
                <a:spcPts val="3829"/>
              </a:spcBef>
              <a:buSzPct val="144444"/>
              <a:buChar char="•"/>
              <a:tabLst>
                <a:tab pos="633095" algn="l"/>
              </a:tabLst>
            </a:pPr>
            <a:r>
              <a:rPr sz="4950" spc="340" dirty="0">
                <a:solidFill>
                  <a:srgbClr val="FFFFFF"/>
                </a:solidFill>
                <a:latin typeface="Calibri"/>
                <a:cs typeface="Calibri"/>
              </a:rPr>
              <a:t>Introduce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65" dirty="0">
                <a:solidFill>
                  <a:srgbClr val="16E7CF"/>
                </a:solidFill>
                <a:latin typeface="Calibri"/>
                <a:cs typeface="Calibri"/>
              </a:rPr>
              <a:t>machine</a:t>
            </a:r>
            <a:r>
              <a:rPr sz="49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285" dirty="0">
                <a:solidFill>
                  <a:srgbClr val="16E7CF"/>
                </a:solidFill>
                <a:latin typeface="Calibri"/>
                <a:cs typeface="Calibri"/>
              </a:rPr>
              <a:t>learning</a:t>
            </a:r>
            <a:r>
              <a:rPr sz="49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85" dirty="0">
                <a:solidFill>
                  <a:srgbClr val="16E7CF"/>
                </a:solidFill>
                <a:latin typeface="Calibri"/>
                <a:cs typeface="Calibri"/>
              </a:rPr>
              <a:t>model</a:t>
            </a:r>
            <a:r>
              <a:rPr sz="49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75" dirty="0">
                <a:solidFill>
                  <a:srgbClr val="16E7CF"/>
                </a:solidFill>
                <a:latin typeface="Calibri"/>
                <a:cs typeface="Calibri"/>
              </a:rPr>
              <a:t>deployment</a:t>
            </a:r>
            <a:r>
              <a:rPr sz="49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0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endParaRPr sz="4950">
              <a:latin typeface="Calibri"/>
              <a:cs typeface="Calibri"/>
            </a:endParaRPr>
          </a:p>
          <a:p>
            <a:pPr marL="633095" indent="-594995">
              <a:lnSpc>
                <a:spcPct val="100000"/>
              </a:lnSpc>
              <a:spcBef>
                <a:spcPts val="3829"/>
              </a:spcBef>
              <a:buClr>
                <a:srgbClr val="FFFFFF"/>
              </a:buClr>
              <a:buSzPct val="144444"/>
              <a:buChar char="•"/>
              <a:tabLst>
                <a:tab pos="633095" algn="l"/>
                <a:tab pos="9649460" algn="l"/>
              </a:tabLst>
            </a:pPr>
            <a:r>
              <a:rPr sz="4950" spc="395" dirty="0">
                <a:solidFill>
                  <a:srgbClr val="16E7CF"/>
                </a:solidFill>
                <a:latin typeface="Calibri"/>
                <a:cs typeface="Calibri"/>
              </a:rPr>
              <a:t>Deploy</a:t>
            </a:r>
            <a:r>
              <a:rPr sz="49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FoodVision</a:t>
            </a:r>
            <a:r>
              <a:rPr sz="49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r>
              <a:rPr sz="4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4950" spc="38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30" dirty="0">
                <a:solidFill>
                  <a:srgbClr val="FFFFFF"/>
                </a:solidFill>
                <a:latin typeface="Calibri"/>
                <a:cs typeface="Calibri"/>
              </a:rPr>
              <a:t>useable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5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endParaRPr sz="4950">
              <a:latin typeface="Calibri"/>
              <a:cs typeface="Calibri"/>
            </a:endParaRPr>
          </a:p>
          <a:p>
            <a:pPr marL="633095" indent="-594995">
              <a:lnSpc>
                <a:spcPct val="100000"/>
              </a:lnSpc>
              <a:spcBef>
                <a:spcPts val="3975"/>
              </a:spcBef>
              <a:buClr>
                <a:srgbClr val="FFFFFF"/>
              </a:buClr>
              <a:buSzPct val="144444"/>
              <a:buChar char="•"/>
              <a:tabLst>
                <a:tab pos="633095" algn="l"/>
              </a:tabLst>
            </a:pPr>
            <a:r>
              <a:rPr sz="4950" spc="370" dirty="0">
                <a:solidFill>
                  <a:srgbClr val="16E7CF"/>
                </a:solidFill>
                <a:latin typeface="Calibri"/>
                <a:cs typeface="Calibri"/>
              </a:rPr>
              <a:t>Experimenting</a:t>
            </a:r>
            <a:r>
              <a:rPr sz="49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9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9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20" dirty="0">
                <a:solidFill>
                  <a:srgbClr val="FFFFFF"/>
                </a:solidFill>
                <a:latin typeface="Calibri"/>
                <a:cs typeface="Calibri"/>
              </a:rPr>
              <a:t>(EffNetB2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ViT)</a:t>
            </a:r>
            <a:endParaRPr sz="4950">
              <a:latin typeface="Calibri"/>
              <a:cs typeface="Calibri"/>
            </a:endParaRPr>
          </a:p>
          <a:p>
            <a:pPr marL="633095" indent="-594995">
              <a:lnSpc>
                <a:spcPct val="100000"/>
              </a:lnSpc>
              <a:spcBef>
                <a:spcPts val="3829"/>
              </a:spcBef>
              <a:buSzPct val="144444"/>
              <a:buChar char="•"/>
              <a:tabLst>
                <a:tab pos="633095" algn="l"/>
              </a:tabLst>
            </a:pPr>
            <a:r>
              <a:rPr sz="4950" spc="77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5" dirty="0">
                <a:solidFill>
                  <a:srgbClr val="16E7CF"/>
                </a:solidFill>
                <a:latin typeface="Calibri"/>
                <a:cs typeface="Calibri"/>
              </a:rPr>
              <a:t>BIG</a:t>
            </a:r>
            <a:r>
              <a:rPr sz="4950" spc="-6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225" dirty="0">
                <a:solidFill>
                  <a:srgbClr val="FFFFFF"/>
                </a:solidFill>
                <a:latin typeface="Calibri"/>
                <a:cs typeface="Calibri"/>
              </a:rPr>
              <a:t>surprise!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4950">
              <a:latin typeface="Calibri"/>
              <a:cs typeface="Calibri"/>
            </a:endParaRPr>
          </a:p>
          <a:p>
            <a:pPr marL="6123305">
              <a:lnSpc>
                <a:spcPct val="100000"/>
              </a:lnSpc>
            </a:pPr>
            <a:r>
              <a:rPr sz="4950" b="1" spc="-20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36256" y="9237721"/>
            <a:ext cx="1570632" cy="15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2334" y="9237721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86688" y="-9834"/>
            <a:ext cx="1434211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675" dirty="0">
                <a:latin typeface="Calibri"/>
                <a:cs typeface="Calibri"/>
              </a:rPr>
              <a:t>What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340" dirty="0">
                <a:latin typeface="Calibri"/>
                <a:cs typeface="Calibri"/>
              </a:rPr>
              <a:t>we’re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730" dirty="0">
                <a:latin typeface="Calibri"/>
                <a:cs typeface="Calibri"/>
              </a:rPr>
              <a:t>going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680" dirty="0">
                <a:latin typeface="Calibri"/>
                <a:cs typeface="Calibri"/>
              </a:rPr>
              <a:t>to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535" dirty="0">
                <a:latin typeface="Calibri"/>
                <a:cs typeface="Calibri"/>
              </a:rPr>
              <a:t>cover</a:t>
            </a:r>
          </a:p>
        </p:txBody>
      </p:sp>
      <p:sp>
        <p:nvSpPr>
          <p:cNvPr id="7" name="object 7"/>
          <p:cNvSpPr txBox="1"/>
          <p:nvPr/>
        </p:nvSpPr>
        <p:spPr>
          <a:xfrm rot="21540000">
            <a:off x="15030563" y="1433164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45"/>
              </a:lnSpc>
            </a:pPr>
            <a:r>
              <a:rPr sz="4950" b="1" spc="-50" dirty="0">
                <a:solidFill>
                  <a:srgbClr val="FFFFFF"/>
                </a:solidFill>
                <a:latin typeface="Gill Sans MT"/>
                <a:cs typeface="Gill Sans MT"/>
              </a:rPr>
              <a:t>(broadly)</a:t>
            </a:r>
            <a:endParaRPr sz="495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4221748" y="9407865"/>
            <a:ext cx="525412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5"/>
              </a:lnSpc>
            </a:pPr>
            <a:r>
              <a:rPr sz="4275" b="1" spc="-112" baseline="-1949" dirty="0">
                <a:solidFill>
                  <a:srgbClr val="FFFFFF"/>
                </a:solidFill>
                <a:latin typeface="Gill Sans MT"/>
                <a:cs typeface="Gill Sans MT"/>
              </a:rPr>
              <a:t>(we’ll</a:t>
            </a:r>
            <a:r>
              <a:rPr sz="4275" b="1" spc="-172" baseline="-1949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390" dirty="0">
                <a:solidFill>
                  <a:srgbClr val="FFFFFF"/>
                </a:solidFill>
                <a:latin typeface="Gill Sans MT"/>
                <a:cs typeface="Gill Sans MT"/>
              </a:rPr>
              <a:t>be</a:t>
            </a:r>
            <a:r>
              <a:rPr sz="2850" b="1" spc="-1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40" dirty="0">
                <a:solidFill>
                  <a:srgbClr val="FFFFFF"/>
                </a:solidFill>
                <a:latin typeface="Gill Sans MT"/>
                <a:cs typeface="Gill Sans MT"/>
              </a:rPr>
              <a:t>cooking</a:t>
            </a:r>
            <a:r>
              <a:rPr sz="2850" b="1" spc="-1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57" baseline="3898" dirty="0">
                <a:solidFill>
                  <a:srgbClr val="FFFFFF"/>
                </a:solidFill>
                <a:latin typeface="Gill Sans MT"/>
                <a:cs typeface="Gill Sans MT"/>
              </a:rPr>
              <a:t>up</a:t>
            </a:r>
            <a:r>
              <a:rPr sz="4275" b="1" spc="-165" baseline="389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27" baseline="4873" dirty="0">
                <a:solidFill>
                  <a:srgbClr val="FFFFFF"/>
                </a:solidFill>
                <a:latin typeface="Gill Sans MT"/>
                <a:cs typeface="Gill Sans MT"/>
              </a:rPr>
              <a:t>lots</a:t>
            </a:r>
            <a:r>
              <a:rPr sz="4275" b="1" spc="-165" baseline="487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12" baseline="6822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4275" b="1" spc="-165" baseline="682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12" baseline="7797" dirty="0">
                <a:solidFill>
                  <a:srgbClr val="FFFFFF"/>
                </a:solidFill>
                <a:latin typeface="Gill Sans MT"/>
                <a:cs typeface="Gill Sans MT"/>
              </a:rPr>
              <a:t>code!)</a:t>
            </a:r>
            <a:endParaRPr sz="4275" baseline="7797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465" dirty="0">
                <a:latin typeface="Calibri"/>
                <a:cs typeface="Calibri"/>
              </a:rPr>
              <a:t>Let’s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470" dirty="0">
                <a:latin typeface="Calibri"/>
                <a:cs typeface="Calibri"/>
              </a:rPr>
              <a:t>code!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63374" y="-106563"/>
            <a:ext cx="16466185" cy="3166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590665" marR="5080" indent="-6578600">
              <a:lnSpc>
                <a:spcPct val="109100"/>
              </a:lnSpc>
              <a:spcBef>
                <a:spcPts val="85"/>
              </a:spcBef>
            </a:pPr>
            <a:r>
              <a:rPr spc="50" dirty="0"/>
              <a:t>FoodVision</a:t>
            </a:r>
            <a:r>
              <a:rPr spc="-630" dirty="0"/>
              <a:t> </a:t>
            </a:r>
            <a:r>
              <a:rPr spc="-100" dirty="0"/>
              <a:t>Mini</a:t>
            </a:r>
            <a:r>
              <a:rPr spc="-630" dirty="0"/>
              <a:t> </a:t>
            </a:r>
            <a:r>
              <a:rPr spc="-10" dirty="0"/>
              <a:t>Deployment Goals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0213" y="3952303"/>
            <a:ext cx="3913570" cy="39135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876489" y="8083407"/>
            <a:ext cx="3813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3417" y="8158932"/>
            <a:ext cx="1549691" cy="52354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047863" y="5117293"/>
            <a:ext cx="2567940" cy="1669414"/>
            <a:chOff x="8047863" y="5117293"/>
            <a:chExt cx="2567940" cy="1669414"/>
          </a:xfrm>
        </p:grpSpPr>
        <p:sp>
          <p:nvSpPr>
            <p:cNvPr id="7" name="object 7"/>
            <p:cNvSpPr/>
            <p:nvPr/>
          </p:nvSpPr>
          <p:spPr>
            <a:xfrm>
              <a:off x="8075182" y="5178789"/>
              <a:ext cx="2390775" cy="730885"/>
            </a:xfrm>
            <a:custGeom>
              <a:avLst/>
              <a:gdLst/>
              <a:ahLst/>
              <a:cxnLst/>
              <a:rect l="l" t="t" r="r" b="b"/>
              <a:pathLst>
                <a:path w="2390775" h="730885">
                  <a:moveTo>
                    <a:pt x="0" y="730821"/>
                  </a:moveTo>
                  <a:lnTo>
                    <a:pt x="2375390" y="4592"/>
                  </a:lnTo>
                  <a:lnTo>
                    <a:pt x="2390410" y="0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30368" y="5117293"/>
              <a:ext cx="152400" cy="132715"/>
            </a:xfrm>
            <a:custGeom>
              <a:avLst/>
              <a:gdLst/>
              <a:ahLst/>
              <a:cxnLst/>
              <a:rect l="l" t="t" r="r" b="b"/>
              <a:pathLst>
                <a:path w="152400" h="132714">
                  <a:moveTo>
                    <a:pt x="0" y="0"/>
                  </a:moveTo>
                  <a:lnTo>
                    <a:pt x="40410" y="132177"/>
                  </a:lnTo>
                  <a:lnTo>
                    <a:pt x="152377" y="25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63569" y="5980491"/>
              <a:ext cx="2434590" cy="744855"/>
            </a:xfrm>
            <a:custGeom>
              <a:avLst/>
              <a:gdLst/>
              <a:ahLst/>
              <a:cxnLst/>
              <a:rect l="l" t="t" r="r" b="b"/>
              <a:pathLst>
                <a:path w="2434590" h="744854">
                  <a:moveTo>
                    <a:pt x="0" y="0"/>
                  </a:moveTo>
                  <a:lnTo>
                    <a:pt x="2419559" y="739733"/>
                  </a:lnTo>
                  <a:lnTo>
                    <a:pt x="2434579" y="744325"/>
                  </a:lnTo>
                </a:path>
              </a:pathLst>
            </a:custGeom>
            <a:ln w="314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62923" y="6654136"/>
              <a:ext cx="152400" cy="132715"/>
            </a:xfrm>
            <a:custGeom>
              <a:avLst/>
              <a:gdLst/>
              <a:ahLst/>
              <a:cxnLst/>
              <a:rect l="l" t="t" r="r" b="b"/>
              <a:pathLst>
                <a:path w="152400" h="132715">
                  <a:moveTo>
                    <a:pt x="40411" y="0"/>
                  </a:moveTo>
                  <a:lnTo>
                    <a:pt x="0" y="132176"/>
                  </a:lnTo>
                  <a:lnTo>
                    <a:pt x="152376" y="106498"/>
                  </a:lnTo>
                  <a:lnTo>
                    <a:pt x="404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017151" y="4813774"/>
            <a:ext cx="523544" cy="5235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37503" y="6424147"/>
            <a:ext cx="523544" cy="52354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639510" y="4738249"/>
            <a:ext cx="7132955" cy="27654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680"/>
              </a:lnSpc>
              <a:spcBef>
                <a:spcPts val="120"/>
              </a:spcBef>
            </a:pPr>
            <a:r>
              <a:rPr sz="4100" spc="295" dirty="0">
                <a:solidFill>
                  <a:srgbClr val="FFFFFF"/>
                </a:solidFill>
                <a:latin typeface="Calibri"/>
                <a:cs typeface="Calibri"/>
              </a:rPr>
              <a:t>Performance: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60" dirty="0">
                <a:solidFill>
                  <a:srgbClr val="FFFFFF"/>
                </a:solidFill>
                <a:latin typeface="Calibri"/>
                <a:cs typeface="Calibri"/>
              </a:rPr>
              <a:t>95%+</a:t>
            </a:r>
            <a:r>
              <a:rPr sz="4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7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4100">
              <a:latin typeface="Calibri"/>
              <a:cs typeface="Calibri"/>
            </a:endParaRPr>
          </a:p>
          <a:p>
            <a:pPr marL="3561079">
              <a:lnSpc>
                <a:spcPts val="3900"/>
              </a:lnSpc>
            </a:pPr>
            <a:r>
              <a:rPr sz="3450" b="1" spc="-10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3450" b="1" spc="-10" dirty="0">
                <a:solidFill>
                  <a:srgbClr val="16E7CF"/>
                </a:solidFill>
                <a:latin typeface="Gill Sans MT"/>
                <a:cs typeface="Gill Sans MT"/>
              </a:rPr>
              <a:t>good</a:t>
            </a:r>
            <a:r>
              <a:rPr sz="3450" b="1" spc="-10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45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3450">
              <a:latin typeface="Gill Sans MT"/>
              <a:cs typeface="Gill Sans MT"/>
            </a:endParaRPr>
          </a:p>
          <a:p>
            <a:pPr marL="132715">
              <a:lnSpc>
                <a:spcPts val="4825"/>
              </a:lnSpc>
            </a:pPr>
            <a:r>
              <a:rPr sz="4100" spc="335" dirty="0">
                <a:solidFill>
                  <a:srgbClr val="FFFFFF"/>
                </a:solidFill>
                <a:latin typeface="Calibri"/>
                <a:cs typeface="Calibri"/>
              </a:rPr>
              <a:t>Speed:</a:t>
            </a:r>
            <a:r>
              <a:rPr sz="4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60" dirty="0">
                <a:solidFill>
                  <a:srgbClr val="FFFFFF"/>
                </a:solidFill>
                <a:latin typeface="Calibri"/>
                <a:cs typeface="Calibri"/>
              </a:rPr>
              <a:t>30FPS+</a:t>
            </a:r>
            <a:r>
              <a:rPr sz="4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04" dirty="0">
                <a:solidFill>
                  <a:srgbClr val="FFFFFF"/>
                </a:solidFill>
                <a:latin typeface="Calibri"/>
                <a:cs typeface="Calibri"/>
              </a:rPr>
              <a:t>(real-</a:t>
            </a:r>
            <a:r>
              <a:rPr sz="4100" spc="270" dirty="0">
                <a:solidFill>
                  <a:srgbClr val="FFFFFF"/>
                </a:solidFill>
                <a:latin typeface="Calibri"/>
                <a:cs typeface="Calibri"/>
              </a:rPr>
              <a:t>time)</a:t>
            </a:r>
            <a:endParaRPr sz="4100">
              <a:latin typeface="Calibri"/>
              <a:cs typeface="Calibri"/>
            </a:endParaRPr>
          </a:p>
          <a:p>
            <a:pPr marL="2295525">
              <a:lnSpc>
                <a:spcPts val="4045"/>
              </a:lnSpc>
            </a:pPr>
            <a:r>
              <a:rPr sz="3450" b="1" spc="65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3450" b="1" spc="65" dirty="0">
                <a:solidFill>
                  <a:srgbClr val="16E7CF"/>
                </a:solidFill>
                <a:latin typeface="Gill Sans MT"/>
                <a:cs typeface="Gill Sans MT"/>
              </a:rPr>
              <a:t>fast</a:t>
            </a:r>
            <a:r>
              <a:rPr sz="3450" b="1" spc="65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9207" y="-100928"/>
            <a:ext cx="16466185" cy="31667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4592320" marR="5080" indent="-4580255">
              <a:lnSpc>
                <a:spcPct val="109100"/>
              </a:lnSpc>
              <a:spcBef>
                <a:spcPts val="85"/>
              </a:spcBef>
            </a:pPr>
            <a:r>
              <a:rPr spc="50" dirty="0"/>
              <a:t>FoodVision</a:t>
            </a:r>
            <a:r>
              <a:rPr spc="-630" dirty="0"/>
              <a:t> </a:t>
            </a:r>
            <a:r>
              <a:rPr spc="-100" dirty="0"/>
              <a:t>Mini</a:t>
            </a:r>
            <a:r>
              <a:rPr spc="-630" dirty="0"/>
              <a:t> </a:t>
            </a:r>
            <a:r>
              <a:rPr spc="-10" dirty="0"/>
              <a:t>Deployment </a:t>
            </a:r>
            <a:r>
              <a:rPr spc="155" dirty="0"/>
              <a:t>Experiments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47536" y="3377522"/>
            <a:ext cx="6367145" cy="1101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610"/>
              </a:lnSpc>
              <a:spcBef>
                <a:spcPts val="120"/>
              </a:spcBef>
            </a:pPr>
            <a:r>
              <a:rPr sz="4100" spc="335" dirty="0">
                <a:solidFill>
                  <a:srgbClr val="FFFFFF"/>
                </a:solidFill>
                <a:latin typeface="Calibri"/>
                <a:cs typeface="Calibri"/>
              </a:rPr>
              <a:t>Speed:</a:t>
            </a:r>
            <a:r>
              <a:rPr sz="4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60" dirty="0">
                <a:solidFill>
                  <a:srgbClr val="FFFFFF"/>
                </a:solidFill>
                <a:latin typeface="Calibri"/>
                <a:cs typeface="Calibri"/>
              </a:rPr>
              <a:t>30FPS+</a:t>
            </a:r>
            <a:r>
              <a:rPr sz="4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04" dirty="0">
                <a:solidFill>
                  <a:srgbClr val="FFFFFF"/>
                </a:solidFill>
                <a:latin typeface="Calibri"/>
                <a:cs typeface="Calibri"/>
              </a:rPr>
              <a:t>(real-</a:t>
            </a:r>
            <a:r>
              <a:rPr sz="4100" spc="270" dirty="0">
                <a:solidFill>
                  <a:srgbClr val="FFFFFF"/>
                </a:solidFill>
                <a:latin typeface="Calibri"/>
                <a:cs typeface="Calibri"/>
              </a:rPr>
              <a:t>time)</a:t>
            </a:r>
            <a:endParaRPr sz="4100">
              <a:latin typeface="Calibri"/>
              <a:cs typeface="Calibri"/>
            </a:endParaRPr>
          </a:p>
          <a:p>
            <a:pPr marL="1955800">
              <a:lnSpc>
                <a:spcPts val="3829"/>
              </a:lnSpc>
            </a:pPr>
            <a:r>
              <a:rPr sz="3450" b="1" spc="65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3450" b="1" spc="65" dirty="0">
                <a:solidFill>
                  <a:srgbClr val="16E7CF"/>
                </a:solidFill>
                <a:latin typeface="Gill Sans MT"/>
                <a:cs typeface="Gill Sans MT"/>
              </a:rPr>
              <a:t>fast</a:t>
            </a:r>
            <a:r>
              <a:rPr sz="3450" b="1" spc="65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45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25358" y="3377522"/>
            <a:ext cx="7132955" cy="1072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500"/>
              </a:lnSpc>
              <a:spcBef>
                <a:spcPts val="120"/>
              </a:spcBef>
            </a:pPr>
            <a:r>
              <a:rPr sz="4100" spc="295" dirty="0">
                <a:solidFill>
                  <a:srgbClr val="FFFFFF"/>
                </a:solidFill>
                <a:latin typeface="Calibri"/>
                <a:cs typeface="Calibri"/>
              </a:rPr>
              <a:t>Performance: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60" dirty="0">
                <a:solidFill>
                  <a:srgbClr val="FFFFFF"/>
                </a:solidFill>
                <a:latin typeface="Calibri"/>
                <a:cs typeface="Calibri"/>
              </a:rPr>
              <a:t>95%+</a:t>
            </a:r>
            <a:r>
              <a:rPr sz="41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37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4100">
              <a:latin typeface="Calibri"/>
              <a:cs typeface="Calibri"/>
            </a:endParaRPr>
          </a:p>
          <a:p>
            <a:pPr marL="3625850">
              <a:lnSpc>
                <a:spcPts val="3720"/>
              </a:lnSpc>
            </a:pPr>
            <a:r>
              <a:rPr sz="3450" b="1" spc="-10" dirty="0">
                <a:solidFill>
                  <a:srgbClr val="FFFFFF"/>
                </a:solidFill>
                <a:latin typeface="Gill Sans MT"/>
                <a:cs typeface="Gill Sans MT"/>
              </a:rPr>
              <a:t>(</a:t>
            </a:r>
            <a:r>
              <a:rPr sz="3450" b="1" spc="-10" dirty="0">
                <a:solidFill>
                  <a:srgbClr val="16E7CF"/>
                </a:solidFill>
                <a:latin typeface="Gill Sans MT"/>
                <a:cs typeface="Gill Sans MT"/>
              </a:rPr>
              <a:t>good</a:t>
            </a:r>
            <a:r>
              <a:rPr sz="3450" b="1" spc="-10" dirty="0">
                <a:solidFill>
                  <a:srgbClr val="FFFFFF"/>
                </a:solidFill>
                <a:latin typeface="Gill Sans MT"/>
                <a:cs typeface="Gill Sans MT"/>
              </a:rPr>
              <a:t>)</a:t>
            </a:r>
            <a:endParaRPr sz="3450">
              <a:latin typeface="Gill Sans MT"/>
              <a:cs typeface="Gill Sans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0862" y="5012733"/>
            <a:ext cx="1003037" cy="7522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0862" y="6889480"/>
            <a:ext cx="1003037" cy="7522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8106" y="5951106"/>
            <a:ext cx="1003037" cy="74835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61251" y="5342206"/>
            <a:ext cx="1970112" cy="197011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9604805" y="9440280"/>
            <a:ext cx="347980" cy="100965"/>
            <a:chOff x="9604805" y="9440280"/>
            <a:chExt cx="347980" cy="100965"/>
          </a:xfrm>
        </p:grpSpPr>
        <p:sp>
          <p:nvSpPr>
            <p:cNvPr id="10" name="object 10"/>
            <p:cNvSpPr/>
            <p:nvPr/>
          </p:nvSpPr>
          <p:spPr>
            <a:xfrm>
              <a:off x="9604805" y="9490540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09">
                  <a:moveTo>
                    <a:pt x="0" y="0"/>
                  </a:moveTo>
                  <a:lnTo>
                    <a:pt x="247218" y="0"/>
                  </a:lnTo>
                  <a:lnTo>
                    <a:pt x="25768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52024" y="944028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626824" y="9089665"/>
            <a:ext cx="293370" cy="293370"/>
            <a:chOff x="9626824" y="9089665"/>
            <a:chExt cx="293370" cy="293370"/>
          </a:xfrm>
        </p:grpSpPr>
        <p:sp>
          <p:nvSpPr>
            <p:cNvPr id="13" name="object 13"/>
            <p:cNvSpPr/>
            <p:nvPr/>
          </p:nvSpPr>
          <p:spPr>
            <a:xfrm>
              <a:off x="9637294" y="9100136"/>
              <a:ext cx="219710" cy="219710"/>
            </a:xfrm>
            <a:custGeom>
              <a:avLst/>
              <a:gdLst/>
              <a:ahLst/>
              <a:cxnLst/>
              <a:rect l="l" t="t" r="r" b="b"/>
              <a:pathLst>
                <a:path w="219709" h="219709">
                  <a:moveTo>
                    <a:pt x="0" y="0"/>
                  </a:moveTo>
                  <a:lnTo>
                    <a:pt x="211681" y="211681"/>
                  </a:lnTo>
                  <a:lnTo>
                    <a:pt x="219085" y="21908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813437" y="927627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9"/>
                  </a:lnTo>
                  <a:lnTo>
                    <a:pt x="106618" y="106618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630787" y="9591206"/>
            <a:ext cx="293370" cy="293370"/>
            <a:chOff x="9630787" y="9591206"/>
            <a:chExt cx="293370" cy="293370"/>
          </a:xfrm>
        </p:grpSpPr>
        <p:sp>
          <p:nvSpPr>
            <p:cNvPr id="16" name="object 16"/>
            <p:cNvSpPr/>
            <p:nvPr/>
          </p:nvSpPr>
          <p:spPr>
            <a:xfrm>
              <a:off x="9641258" y="9654882"/>
              <a:ext cx="219710" cy="219710"/>
            </a:xfrm>
            <a:custGeom>
              <a:avLst/>
              <a:gdLst/>
              <a:ahLst/>
              <a:cxnLst/>
              <a:rect l="l" t="t" r="r" b="b"/>
              <a:pathLst>
                <a:path w="219709" h="219709">
                  <a:moveTo>
                    <a:pt x="0" y="219085"/>
                  </a:moveTo>
                  <a:lnTo>
                    <a:pt x="211681" y="7404"/>
                  </a:lnTo>
                  <a:lnTo>
                    <a:pt x="21908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17400" y="959120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8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40862" y="8174500"/>
            <a:ext cx="1003037" cy="75227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40862" y="10051245"/>
            <a:ext cx="1003037" cy="75227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38106" y="9112871"/>
            <a:ext cx="1003037" cy="74835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12798028" y="9440280"/>
            <a:ext cx="347980" cy="100965"/>
            <a:chOff x="12798028" y="9440280"/>
            <a:chExt cx="347980" cy="100965"/>
          </a:xfrm>
        </p:grpSpPr>
        <p:sp>
          <p:nvSpPr>
            <p:cNvPr id="22" name="object 22"/>
            <p:cNvSpPr/>
            <p:nvPr/>
          </p:nvSpPr>
          <p:spPr>
            <a:xfrm>
              <a:off x="12798028" y="9490540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09">
                  <a:moveTo>
                    <a:pt x="0" y="0"/>
                  </a:moveTo>
                  <a:lnTo>
                    <a:pt x="247218" y="0"/>
                  </a:lnTo>
                  <a:lnTo>
                    <a:pt x="25768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045246" y="944028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261251" y="8503971"/>
            <a:ext cx="1970112" cy="1970112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10182763" y="8268476"/>
            <a:ext cx="2468245" cy="2437765"/>
            <a:chOff x="10182763" y="8268476"/>
            <a:chExt cx="2468245" cy="2437765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3727" y="8268476"/>
              <a:ext cx="2437150" cy="24371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82763" y="8742241"/>
              <a:ext cx="2457826" cy="1698185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9604805" y="5106710"/>
            <a:ext cx="3541395" cy="2437765"/>
            <a:chOff x="9604805" y="5106710"/>
            <a:chExt cx="3541395" cy="2437765"/>
          </a:xfrm>
        </p:grpSpPr>
        <p:sp>
          <p:nvSpPr>
            <p:cNvPr id="29" name="object 29"/>
            <p:cNvSpPr/>
            <p:nvPr/>
          </p:nvSpPr>
          <p:spPr>
            <a:xfrm>
              <a:off x="9604805" y="6328774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09">
                  <a:moveTo>
                    <a:pt x="0" y="0"/>
                  </a:moveTo>
                  <a:lnTo>
                    <a:pt x="247218" y="0"/>
                  </a:lnTo>
                  <a:lnTo>
                    <a:pt x="25768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52024" y="627851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637295" y="5938370"/>
              <a:ext cx="219710" cy="219710"/>
            </a:xfrm>
            <a:custGeom>
              <a:avLst/>
              <a:gdLst/>
              <a:ahLst/>
              <a:cxnLst/>
              <a:rect l="l" t="t" r="r" b="b"/>
              <a:pathLst>
                <a:path w="219709" h="219710">
                  <a:moveTo>
                    <a:pt x="0" y="0"/>
                  </a:moveTo>
                  <a:lnTo>
                    <a:pt x="211681" y="211681"/>
                  </a:lnTo>
                  <a:lnTo>
                    <a:pt x="219085" y="21908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813437" y="6114513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8"/>
                  </a:lnTo>
                  <a:lnTo>
                    <a:pt x="106618" y="106617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641258" y="6493115"/>
              <a:ext cx="219710" cy="219710"/>
            </a:xfrm>
            <a:custGeom>
              <a:avLst/>
              <a:gdLst/>
              <a:ahLst/>
              <a:cxnLst/>
              <a:rect l="l" t="t" r="r" b="b"/>
              <a:pathLst>
                <a:path w="219709" h="219709">
                  <a:moveTo>
                    <a:pt x="0" y="219085"/>
                  </a:moveTo>
                  <a:lnTo>
                    <a:pt x="211681" y="7404"/>
                  </a:lnTo>
                  <a:lnTo>
                    <a:pt x="21908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817400" y="642944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13727" y="5106710"/>
              <a:ext cx="2437150" cy="24371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2798029" y="6328774"/>
              <a:ext cx="257810" cy="0"/>
            </a:xfrm>
            <a:custGeom>
              <a:avLst/>
              <a:gdLst/>
              <a:ahLst/>
              <a:cxnLst/>
              <a:rect l="l" t="t" r="r" b="b"/>
              <a:pathLst>
                <a:path w="257809">
                  <a:moveTo>
                    <a:pt x="0" y="0"/>
                  </a:moveTo>
                  <a:lnTo>
                    <a:pt x="247218" y="0"/>
                  </a:lnTo>
                  <a:lnTo>
                    <a:pt x="25768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3045246" y="627851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6164" y="5523413"/>
              <a:ext cx="3031022" cy="160766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604644" y="3377522"/>
            <a:ext cx="14268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335" dirty="0">
                <a:solidFill>
                  <a:srgbClr val="FFFFFF"/>
                </a:solidFill>
                <a:latin typeface="Calibri"/>
                <a:cs typeface="Calibri"/>
              </a:rPr>
              <a:t>Goals</a:t>
            </a:r>
            <a:endParaRPr sz="4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45309" y="5977907"/>
            <a:ext cx="4827270" cy="38157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261620" algn="ctr">
              <a:lnSpc>
                <a:spcPct val="100000"/>
              </a:lnSpc>
              <a:spcBef>
                <a:spcPts val="120"/>
              </a:spcBef>
            </a:pPr>
            <a:r>
              <a:rPr sz="4100" spc="23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-31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6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4100" spc="260" dirty="0">
                <a:solidFill>
                  <a:srgbClr val="16E7CF"/>
                </a:solidFill>
                <a:latin typeface="Calibri"/>
                <a:cs typeface="Calibri"/>
              </a:rPr>
              <a:t>EffNetB2</a:t>
            </a:r>
            <a:r>
              <a:rPr sz="4100" spc="26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965"/>
              </a:spcBef>
            </a:pPr>
            <a:endParaRPr sz="4100">
              <a:latin typeface="Calibri"/>
              <a:cs typeface="Calibri"/>
            </a:endParaRPr>
          </a:p>
          <a:p>
            <a:pPr marL="191770">
              <a:lnSpc>
                <a:spcPct val="100000"/>
              </a:lnSpc>
            </a:pP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Pizza,</a:t>
            </a:r>
            <a:r>
              <a:rPr sz="28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60" dirty="0">
                <a:solidFill>
                  <a:srgbClr val="FFFFFF"/>
                </a:solidFill>
                <a:latin typeface="Gill Sans MT"/>
                <a:cs typeface="Gill Sans MT"/>
              </a:rPr>
              <a:t>steak,</a:t>
            </a:r>
            <a:r>
              <a:rPr sz="28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65" dirty="0">
                <a:solidFill>
                  <a:srgbClr val="FFFFFF"/>
                </a:solidFill>
                <a:latin typeface="Gill Sans MT"/>
                <a:cs typeface="Gill Sans MT"/>
              </a:rPr>
              <a:t>sushi</a:t>
            </a:r>
            <a:r>
              <a:rPr sz="28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65" dirty="0">
                <a:solidFill>
                  <a:srgbClr val="FFFFFF"/>
                </a:solidFill>
                <a:latin typeface="Gill Sans MT"/>
                <a:cs typeface="Gill Sans MT"/>
              </a:rPr>
              <a:t>20%</a:t>
            </a:r>
            <a:r>
              <a:rPr sz="2850" b="1" spc="-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20" dirty="0">
                <a:solidFill>
                  <a:srgbClr val="FFFFFF"/>
                </a:solidFill>
                <a:latin typeface="Gill Sans MT"/>
                <a:cs typeface="Gill Sans MT"/>
              </a:rPr>
              <a:t>data</a:t>
            </a:r>
            <a:endParaRPr sz="285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</a:pPr>
            <a:endParaRPr sz="285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1975"/>
              </a:spcBef>
            </a:pPr>
            <a:endParaRPr sz="2850">
              <a:latin typeface="Gill Sans MT"/>
              <a:cs typeface="Gill Sans MT"/>
            </a:endParaRPr>
          </a:p>
          <a:p>
            <a:pPr marR="261620" algn="ctr">
              <a:lnSpc>
                <a:spcPct val="100000"/>
              </a:lnSpc>
            </a:pPr>
            <a:r>
              <a:rPr sz="4100" spc="23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41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4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41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100" spc="28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4100" spc="285" dirty="0">
                <a:solidFill>
                  <a:srgbClr val="16E7CF"/>
                </a:solidFill>
                <a:latin typeface="Calibri"/>
                <a:cs typeface="Calibri"/>
              </a:rPr>
              <a:t>ViT</a:t>
            </a:r>
            <a:r>
              <a:rPr sz="4100" spc="28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1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823189" y="7454455"/>
            <a:ext cx="350520" cy="350520"/>
            <a:chOff x="7823189" y="7454455"/>
            <a:chExt cx="350520" cy="350520"/>
          </a:xfrm>
        </p:grpSpPr>
        <p:sp>
          <p:nvSpPr>
            <p:cNvPr id="42" name="object 42"/>
            <p:cNvSpPr/>
            <p:nvPr/>
          </p:nvSpPr>
          <p:spPr>
            <a:xfrm>
              <a:off x="7833660" y="7518131"/>
              <a:ext cx="276860" cy="276860"/>
            </a:xfrm>
            <a:custGeom>
              <a:avLst/>
              <a:gdLst/>
              <a:ahLst/>
              <a:cxnLst/>
              <a:rect l="l" t="t" r="r" b="b"/>
              <a:pathLst>
                <a:path w="276859" h="276859">
                  <a:moveTo>
                    <a:pt x="0" y="276253"/>
                  </a:moveTo>
                  <a:lnTo>
                    <a:pt x="268849" y="7404"/>
                  </a:lnTo>
                  <a:lnTo>
                    <a:pt x="27625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66970" y="7454455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8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823189" y="7958925"/>
            <a:ext cx="350520" cy="350520"/>
            <a:chOff x="7823189" y="7958925"/>
            <a:chExt cx="350520" cy="350520"/>
          </a:xfrm>
        </p:grpSpPr>
        <p:sp>
          <p:nvSpPr>
            <p:cNvPr id="45" name="object 45"/>
            <p:cNvSpPr/>
            <p:nvPr/>
          </p:nvSpPr>
          <p:spPr>
            <a:xfrm>
              <a:off x="7833660" y="7969395"/>
              <a:ext cx="276860" cy="276860"/>
            </a:xfrm>
            <a:custGeom>
              <a:avLst/>
              <a:gdLst/>
              <a:ahLst/>
              <a:cxnLst/>
              <a:rect l="l" t="t" r="r" b="b"/>
              <a:pathLst>
                <a:path w="276859" h="276859">
                  <a:moveTo>
                    <a:pt x="276253" y="276253"/>
                  </a:moveTo>
                  <a:lnTo>
                    <a:pt x="268849" y="268849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66971" y="820270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7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60265">
              <a:lnSpc>
                <a:spcPct val="100000"/>
              </a:lnSpc>
              <a:spcBef>
                <a:spcPts val="130"/>
              </a:spcBef>
            </a:pPr>
            <a:r>
              <a:rPr spc="-195" dirty="0"/>
              <a:t>Gradio</a:t>
            </a:r>
            <a:r>
              <a:rPr spc="-61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81290" y="5135612"/>
            <a:ext cx="3126016" cy="7326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5333" y="1682176"/>
            <a:ext cx="7228738" cy="32062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077161" y="5960376"/>
            <a:ext cx="9633585" cy="4445000"/>
            <a:chOff x="5077161" y="5960376"/>
            <a:chExt cx="9633585" cy="4445000"/>
          </a:xfrm>
        </p:grpSpPr>
        <p:sp>
          <p:nvSpPr>
            <p:cNvPr id="6" name="object 6"/>
            <p:cNvSpPr/>
            <p:nvPr/>
          </p:nvSpPr>
          <p:spPr>
            <a:xfrm>
              <a:off x="5103339" y="5986553"/>
              <a:ext cx="9580880" cy="4392295"/>
            </a:xfrm>
            <a:custGeom>
              <a:avLst/>
              <a:gdLst/>
              <a:ahLst/>
              <a:cxnLst/>
              <a:rect l="l" t="t" r="r" b="b"/>
              <a:pathLst>
                <a:path w="9580880" h="4392295">
                  <a:moveTo>
                    <a:pt x="585824" y="0"/>
                  </a:moveTo>
                  <a:lnTo>
                    <a:pt x="8994804" y="0"/>
                  </a:lnTo>
                  <a:lnTo>
                    <a:pt x="9064370" y="83"/>
                  </a:lnTo>
                  <a:lnTo>
                    <a:pt x="9126117" y="669"/>
                  </a:lnTo>
                  <a:lnTo>
                    <a:pt x="9180647" y="2259"/>
                  </a:lnTo>
                  <a:lnTo>
                    <a:pt x="9228561" y="5356"/>
                  </a:lnTo>
                  <a:lnTo>
                    <a:pt x="9270461" y="10462"/>
                  </a:lnTo>
                  <a:lnTo>
                    <a:pt x="9338623" y="28707"/>
                  </a:lnTo>
                  <a:lnTo>
                    <a:pt x="9386337" y="50151"/>
                  </a:lnTo>
                  <a:lnTo>
                    <a:pt x="9429962" y="78014"/>
                  </a:lnTo>
                  <a:lnTo>
                    <a:pt x="9468916" y="111713"/>
                  </a:lnTo>
                  <a:lnTo>
                    <a:pt x="9502614" y="150666"/>
                  </a:lnTo>
                  <a:lnTo>
                    <a:pt x="9530477" y="194290"/>
                  </a:lnTo>
                  <a:lnTo>
                    <a:pt x="9551920" y="242004"/>
                  </a:lnTo>
                  <a:lnTo>
                    <a:pt x="9570166" y="310167"/>
                  </a:lnTo>
                  <a:lnTo>
                    <a:pt x="9575272" y="352067"/>
                  </a:lnTo>
                  <a:lnTo>
                    <a:pt x="9578368" y="399981"/>
                  </a:lnTo>
                  <a:lnTo>
                    <a:pt x="9579959" y="454511"/>
                  </a:lnTo>
                  <a:lnTo>
                    <a:pt x="9580545" y="516258"/>
                  </a:lnTo>
                  <a:lnTo>
                    <a:pt x="9580628" y="585824"/>
                  </a:lnTo>
                  <a:lnTo>
                    <a:pt x="9580628" y="3806200"/>
                  </a:lnTo>
                  <a:lnTo>
                    <a:pt x="9580545" y="3875766"/>
                  </a:lnTo>
                  <a:lnTo>
                    <a:pt x="9579959" y="3937513"/>
                  </a:lnTo>
                  <a:lnTo>
                    <a:pt x="9578368" y="3992043"/>
                  </a:lnTo>
                  <a:lnTo>
                    <a:pt x="9575272" y="4039957"/>
                  </a:lnTo>
                  <a:lnTo>
                    <a:pt x="9570166" y="4081857"/>
                  </a:lnTo>
                  <a:lnTo>
                    <a:pt x="9551920" y="4150019"/>
                  </a:lnTo>
                  <a:lnTo>
                    <a:pt x="9530477" y="4197733"/>
                  </a:lnTo>
                  <a:lnTo>
                    <a:pt x="9502614" y="4241358"/>
                  </a:lnTo>
                  <a:lnTo>
                    <a:pt x="9468916" y="4280311"/>
                  </a:lnTo>
                  <a:lnTo>
                    <a:pt x="9429962" y="4314010"/>
                  </a:lnTo>
                  <a:lnTo>
                    <a:pt x="9386337" y="4341872"/>
                  </a:lnTo>
                  <a:lnTo>
                    <a:pt x="9338623" y="4363316"/>
                  </a:lnTo>
                  <a:lnTo>
                    <a:pt x="9270461" y="4381562"/>
                  </a:lnTo>
                  <a:lnTo>
                    <a:pt x="9228561" y="4386667"/>
                  </a:lnTo>
                  <a:lnTo>
                    <a:pt x="9180647" y="4389764"/>
                  </a:lnTo>
                  <a:lnTo>
                    <a:pt x="9126117" y="4391354"/>
                  </a:lnTo>
                  <a:lnTo>
                    <a:pt x="9064370" y="4391940"/>
                  </a:lnTo>
                  <a:lnTo>
                    <a:pt x="8994804" y="4392024"/>
                  </a:lnTo>
                  <a:lnTo>
                    <a:pt x="585824" y="4392024"/>
                  </a:lnTo>
                  <a:lnTo>
                    <a:pt x="516258" y="4391940"/>
                  </a:lnTo>
                  <a:lnTo>
                    <a:pt x="454511" y="4391354"/>
                  </a:lnTo>
                  <a:lnTo>
                    <a:pt x="399981" y="4389764"/>
                  </a:lnTo>
                  <a:lnTo>
                    <a:pt x="352067" y="4386667"/>
                  </a:lnTo>
                  <a:lnTo>
                    <a:pt x="310167" y="4381562"/>
                  </a:lnTo>
                  <a:lnTo>
                    <a:pt x="242004" y="4363316"/>
                  </a:lnTo>
                  <a:lnTo>
                    <a:pt x="194290" y="4341872"/>
                  </a:lnTo>
                  <a:lnTo>
                    <a:pt x="150666" y="4314010"/>
                  </a:lnTo>
                  <a:lnTo>
                    <a:pt x="111713" y="4280311"/>
                  </a:lnTo>
                  <a:lnTo>
                    <a:pt x="78014" y="4241358"/>
                  </a:lnTo>
                  <a:lnTo>
                    <a:pt x="50151" y="4197733"/>
                  </a:lnTo>
                  <a:lnTo>
                    <a:pt x="28707" y="4150019"/>
                  </a:lnTo>
                  <a:lnTo>
                    <a:pt x="10462" y="4081857"/>
                  </a:lnTo>
                  <a:lnTo>
                    <a:pt x="5356" y="4039957"/>
                  </a:lnTo>
                  <a:lnTo>
                    <a:pt x="2259" y="3992043"/>
                  </a:lnTo>
                  <a:lnTo>
                    <a:pt x="669" y="3937513"/>
                  </a:lnTo>
                  <a:lnTo>
                    <a:pt x="83" y="3875766"/>
                  </a:lnTo>
                  <a:lnTo>
                    <a:pt x="0" y="3806200"/>
                  </a:lnTo>
                  <a:lnTo>
                    <a:pt x="0" y="585824"/>
                  </a:lnTo>
                  <a:lnTo>
                    <a:pt x="83" y="516258"/>
                  </a:lnTo>
                  <a:lnTo>
                    <a:pt x="669" y="454511"/>
                  </a:lnTo>
                  <a:lnTo>
                    <a:pt x="2259" y="399981"/>
                  </a:lnTo>
                  <a:lnTo>
                    <a:pt x="5356" y="352067"/>
                  </a:lnTo>
                  <a:lnTo>
                    <a:pt x="10462" y="310167"/>
                  </a:lnTo>
                  <a:lnTo>
                    <a:pt x="28707" y="242004"/>
                  </a:lnTo>
                  <a:lnTo>
                    <a:pt x="50151" y="194290"/>
                  </a:lnTo>
                  <a:lnTo>
                    <a:pt x="78014" y="150666"/>
                  </a:lnTo>
                  <a:lnTo>
                    <a:pt x="111713" y="111713"/>
                  </a:lnTo>
                  <a:lnTo>
                    <a:pt x="150666" y="78014"/>
                  </a:lnTo>
                  <a:lnTo>
                    <a:pt x="194290" y="50151"/>
                  </a:lnTo>
                  <a:lnTo>
                    <a:pt x="242004" y="28707"/>
                  </a:lnTo>
                  <a:lnTo>
                    <a:pt x="310167" y="10462"/>
                  </a:lnTo>
                  <a:lnTo>
                    <a:pt x="352067" y="5356"/>
                  </a:lnTo>
                  <a:lnTo>
                    <a:pt x="399981" y="2259"/>
                  </a:lnTo>
                  <a:lnTo>
                    <a:pt x="454511" y="669"/>
                  </a:lnTo>
                  <a:lnTo>
                    <a:pt x="516258" y="83"/>
                  </a:lnTo>
                  <a:lnTo>
                    <a:pt x="585824" y="0"/>
                  </a:lnTo>
                  <a:close/>
                </a:path>
              </a:pathLst>
            </a:custGeom>
            <a:ln w="52354">
              <a:solidFill>
                <a:srgbClr val="FF7C0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62319" y="7884809"/>
              <a:ext cx="334010" cy="0"/>
            </a:xfrm>
            <a:custGeom>
              <a:avLst/>
              <a:gdLst/>
              <a:ahLst/>
              <a:cxnLst/>
              <a:rect l="l" t="t" r="r" b="b"/>
              <a:pathLst>
                <a:path w="334009">
                  <a:moveTo>
                    <a:pt x="0" y="0"/>
                  </a:moveTo>
                  <a:lnTo>
                    <a:pt x="323544" y="0"/>
                  </a:lnTo>
                  <a:lnTo>
                    <a:pt x="33401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85863" y="783454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401940" y="7408715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4" h="281304">
                  <a:moveTo>
                    <a:pt x="0" y="0"/>
                  </a:moveTo>
                  <a:lnTo>
                    <a:pt x="273745" y="273745"/>
                  </a:lnTo>
                  <a:lnTo>
                    <a:pt x="281149" y="28114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40146" y="7646922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7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06772" y="8071246"/>
              <a:ext cx="281305" cy="281305"/>
            </a:xfrm>
            <a:custGeom>
              <a:avLst/>
              <a:gdLst/>
              <a:ahLst/>
              <a:cxnLst/>
              <a:rect l="l" t="t" r="r" b="b"/>
              <a:pathLst>
                <a:path w="281304" h="281304">
                  <a:moveTo>
                    <a:pt x="0" y="281149"/>
                  </a:moveTo>
                  <a:lnTo>
                    <a:pt x="273745" y="7404"/>
                  </a:lnTo>
                  <a:lnTo>
                    <a:pt x="28114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44977" y="8007571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8" y="0"/>
                  </a:moveTo>
                  <a:lnTo>
                    <a:pt x="0" y="35539"/>
                  </a:lnTo>
                  <a:lnTo>
                    <a:pt x="71079" y="106617"/>
                  </a:lnTo>
                  <a:lnTo>
                    <a:pt x="106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8999" y="6279907"/>
              <a:ext cx="1223196" cy="91739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98999" y="8568584"/>
              <a:ext cx="1223196" cy="91739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5638" y="7424246"/>
              <a:ext cx="1223196" cy="9126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4894" y="6394510"/>
              <a:ext cx="2972087" cy="297208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1256432" y="7884809"/>
              <a:ext cx="334010" cy="0"/>
            </a:xfrm>
            <a:custGeom>
              <a:avLst/>
              <a:gdLst/>
              <a:ahLst/>
              <a:cxnLst/>
              <a:rect l="l" t="t" r="r" b="b"/>
              <a:pathLst>
                <a:path w="334009">
                  <a:moveTo>
                    <a:pt x="0" y="0"/>
                  </a:moveTo>
                  <a:lnTo>
                    <a:pt x="323544" y="0"/>
                  </a:lnTo>
                  <a:lnTo>
                    <a:pt x="33401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579982" y="783454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21326" y="6681695"/>
              <a:ext cx="2402538" cy="24025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690435" y="9624255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102083" y="9624255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37807" y="9624255"/>
            <a:ext cx="3052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Model/function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944447" y="7680194"/>
            <a:ext cx="4233545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3260"/>
              </a:lnSpc>
              <a:spcBef>
                <a:spcPts val="375"/>
              </a:spcBef>
            </a:pPr>
            <a:r>
              <a:rPr sz="2850" b="1" spc="-105" dirty="0">
                <a:solidFill>
                  <a:srgbClr val="FFFFFF"/>
                </a:solidFill>
                <a:latin typeface="Gill Sans MT"/>
                <a:cs typeface="Gill Sans MT"/>
              </a:rPr>
              <a:t>Gradio</a:t>
            </a:r>
            <a:r>
              <a:rPr sz="28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40" dirty="0">
                <a:solidFill>
                  <a:srgbClr val="FFFFFF"/>
                </a:solidFill>
                <a:latin typeface="Gill Sans MT"/>
                <a:cs typeface="Gill Sans MT"/>
              </a:rPr>
              <a:t>helps</a:t>
            </a:r>
            <a:r>
              <a:rPr sz="28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260" dirty="0">
                <a:solidFill>
                  <a:srgbClr val="FFFFFF"/>
                </a:solidFill>
                <a:latin typeface="Gill Sans MT"/>
                <a:cs typeface="Gill Sans MT"/>
              </a:rPr>
              <a:t>create</a:t>
            </a:r>
            <a:r>
              <a:rPr sz="28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85" dirty="0">
                <a:solidFill>
                  <a:srgbClr val="FFFFFF"/>
                </a:solidFill>
                <a:latin typeface="Gill Sans MT"/>
                <a:cs typeface="Gill Sans MT"/>
              </a:rPr>
              <a:t>an </a:t>
            </a:r>
            <a:r>
              <a:rPr sz="2850" b="1" spc="-80" dirty="0">
                <a:solidFill>
                  <a:srgbClr val="FFFFFF"/>
                </a:solidFill>
                <a:latin typeface="Gill Sans MT"/>
                <a:cs typeface="Gill Sans MT"/>
              </a:rPr>
              <a:t>interface</a:t>
            </a:r>
            <a:r>
              <a:rPr sz="285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90" dirty="0">
                <a:solidFill>
                  <a:srgbClr val="FFFFFF"/>
                </a:solidFill>
                <a:latin typeface="Gill Sans MT"/>
                <a:cs typeface="Gill Sans MT"/>
              </a:rPr>
              <a:t>for</a:t>
            </a:r>
            <a:r>
              <a:rPr sz="285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this</a:t>
            </a:r>
            <a:r>
              <a:rPr sz="285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5" dirty="0">
                <a:solidFill>
                  <a:srgbClr val="FFFFFF"/>
                </a:solidFill>
                <a:latin typeface="Gill Sans MT"/>
                <a:cs typeface="Gill Sans MT"/>
              </a:rPr>
              <a:t>workflow</a:t>
            </a:r>
            <a:endParaRPr sz="28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5462" y="-138828"/>
            <a:ext cx="947356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95" dirty="0"/>
              <a:t>Gradio</a:t>
            </a:r>
            <a:r>
              <a:rPr spc="-61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6162" y="1082146"/>
            <a:ext cx="3126016" cy="7326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521484" y="2329822"/>
            <a:ext cx="7061200" cy="2654935"/>
            <a:chOff x="6521484" y="2329822"/>
            <a:chExt cx="7061200" cy="2654935"/>
          </a:xfrm>
        </p:grpSpPr>
        <p:sp>
          <p:nvSpPr>
            <p:cNvPr id="5" name="object 5"/>
            <p:cNvSpPr/>
            <p:nvPr/>
          </p:nvSpPr>
          <p:spPr>
            <a:xfrm>
              <a:off x="7901449" y="3658635"/>
              <a:ext cx="261620" cy="0"/>
            </a:xfrm>
            <a:custGeom>
              <a:avLst/>
              <a:gdLst/>
              <a:ahLst/>
              <a:cxnLst/>
              <a:rect l="l" t="t" r="r" b="b"/>
              <a:pathLst>
                <a:path w="261620">
                  <a:moveTo>
                    <a:pt x="0" y="0"/>
                  </a:moveTo>
                  <a:lnTo>
                    <a:pt x="250593" y="0"/>
                  </a:lnTo>
                  <a:lnTo>
                    <a:pt x="26106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52042" y="360837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34254" y="3264442"/>
              <a:ext cx="222250" cy="222250"/>
            </a:xfrm>
            <a:custGeom>
              <a:avLst/>
              <a:gdLst/>
              <a:ahLst/>
              <a:cxnLst/>
              <a:rect l="l" t="t" r="r" b="b"/>
              <a:pathLst>
                <a:path w="222250" h="222250">
                  <a:moveTo>
                    <a:pt x="0" y="0"/>
                  </a:moveTo>
                  <a:lnTo>
                    <a:pt x="214426" y="214426"/>
                  </a:lnTo>
                  <a:lnTo>
                    <a:pt x="221830" y="22183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13141" y="344332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7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938255" y="3823952"/>
              <a:ext cx="222250" cy="222250"/>
            </a:xfrm>
            <a:custGeom>
              <a:avLst/>
              <a:gdLst/>
              <a:ahLst/>
              <a:cxnLst/>
              <a:rect l="l" t="t" r="r" b="b"/>
              <a:pathLst>
                <a:path w="222250" h="222250">
                  <a:moveTo>
                    <a:pt x="0" y="221830"/>
                  </a:moveTo>
                  <a:lnTo>
                    <a:pt x="214425" y="7404"/>
                  </a:lnTo>
                  <a:lnTo>
                    <a:pt x="22183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117140" y="376027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8" y="0"/>
                  </a:moveTo>
                  <a:lnTo>
                    <a:pt x="0" y="35539"/>
                  </a:lnTo>
                  <a:lnTo>
                    <a:pt x="71079" y="106617"/>
                  </a:lnTo>
                  <a:lnTo>
                    <a:pt x="1066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4268" y="2329822"/>
              <a:ext cx="1012771" cy="7595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24268" y="4224781"/>
              <a:ext cx="1012771" cy="7595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21484" y="3277301"/>
              <a:ext cx="1012771" cy="75562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6280" y="2424710"/>
              <a:ext cx="2460804" cy="24608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1125671" y="3658635"/>
              <a:ext cx="261620" cy="0"/>
            </a:xfrm>
            <a:custGeom>
              <a:avLst/>
              <a:gdLst/>
              <a:ahLst/>
              <a:cxnLst/>
              <a:rect l="l" t="t" r="r" b="b"/>
              <a:pathLst>
                <a:path w="261620">
                  <a:moveTo>
                    <a:pt x="0" y="0"/>
                  </a:moveTo>
                  <a:lnTo>
                    <a:pt x="250593" y="0"/>
                  </a:lnTo>
                  <a:lnTo>
                    <a:pt x="26106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376260" y="360837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93384" y="2662491"/>
              <a:ext cx="1989232" cy="19892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200191" y="10099591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526097" y="10099591"/>
            <a:ext cx="3052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Model/function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10802" y="2046371"/>
            <a:ext cx="4233545" cy="8801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3260"/>
              </a:lnSpc>
              <a:spcBef>
                <a:spcPts val="375"/>
              </a:spcBef>
            </a:pPr>
            <a:r>
              <a:rPr sz="2850" b="1" spc="-105" dirty="0">
                <a:solidFill>
                  <a:srgbClr val="FFFFFF"/>
                </a:solidFill>
                <a:latin typeface="Gill Sans MT"/>
                <a:cs typeface="Gill Sans MT"/>
              </a:rPr>
              <a:t>Gradio</a:t>
            </a:r>
            <a:r>
              <a:rPr sz="28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40" dirty="0">
                <a:solidFill>
                  <a:srgbClr val="FFFFFF"/>
                </a:solidFill>
                <a:latin typeface="Gill Sans MT"/>
                <a:cs typeface="Gill Sans MT"/>
              </a:rPr>
              <a:t>helps</a:t>
            </a:r>
            <a:r>
              <a:rPr sz="28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260" dirty="0">
                <a:solidFill>
                  <a:srgbClr val="FFFFFF"/>
                </a:solidFill>
                <a:latin typeface="Gill Sans MT"/>
                <a:cs typeface="Gill Sans MT"/>
              </a:rPr>
              <a:t>create</a:t>
            </a:r>
            <a:r>
              <a:rPr sz="28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85" dirty="0">
                <a:solidFill>
                  <a:srgbClr val="FFFFFF"/>
                </a:solidFill>
                <a:latin typeface="Gill Sans MT"/>
                <a:cs typeface="Gill Sans MT"/>
              </a:rPr>
              <a:t>an </a:t>
            </a:r>
            <a:r>
              <a:rPr sz="2850" b="1" spc="-80" dirty="0">
                <a:solidFill>
                  <a:srgbClr val="FFFFFF"/>
                </a:solidFill>
                <a:latin typeface="Gill Sans MT"/>
                <a:cs typeface="Gill Sans MT"/>
              </a:rPr>
              <a:t>interface</a:t>
            </a:r>
            <a:r>
              <a:rPr sz="285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90" dirty="0">
                <a:solidFill>
                  <a:srgbClr val="FFFFFF"/>
                </a:solidFill>
                <a:latin typeface="Gill Sans MT"/>
                <a:cs typeface="Gill Sans MT"/>
              </a:rPr>
              <a:t>for</a:t>
            </a:r>
            <a:r>
              <a:rPr sz="285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this</a:t>
            </a:r>
            <a:r>
              <a:rPr sz="285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5" dirty="0">
                <a:solidFill>
                  <a:srgbClr val="FFFFFF"/>
                </a:solidFill>
                <a:latin typeface="Gill Sans MT"/>
                <a:cs typeface="Gill Sans MT"/>
              </a:rPr>
              <a:t>workflow</a:t>
            </a:r>
            <a:endParaRPr sz="285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674808" y="10099591"/>
            <a:ext cx="5737860" cy="1073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16890" algn="ctr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130"/>
              </a:spcBef>
            </a:pPr>
            <a:r>
              <a:rPr sz="1800" spc="140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workflow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ideas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Gradio</a:t>
            </a:r>
            <a:r>
              <a:rPr sz="1800" u="heavy" spc="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documentation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664182" y="5118834"/>
            <a:ext cx="10792460" cy="2081530"/>
            <a:chOff x="2664182" y="5118834"/>
            <a:chExt cx="10792460" cy="2081530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4182" y="5174439"/>
              <a:ext cx="3727425" cy="1970032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627804" y="6159455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4">
                  <a:moveTo>
                    <a:pt x="0" y="0"/>
                  </a:moveTo>
                  <a:lnTo>
                    <a:pt x="288546" y="0"/>
                  </a:lnTo>
                  <a:lnTo>
                    <a:pt x="29901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916350" y="61091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45714" y="5118834"/>
              <a:ext cx="5416345" cy="208124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2373015" y="6159455"/>
              <a:ext cx="299085" cy="0"/>
            </a:xfrm>
            <a:custGeom>
              <a:avLst/>
              <a:gdLst/>
              <a:ahLst/>
              <a:cxnLst/>
              <a:rect l="l" t="t" r="r" b="b"/>
              <a:pathLst>
                <a:path w="299084">
                  <a:moveTo>
                    <a:pt x="0" y="0"/>
                  </a:moveTo>
                  <a:lnTo>
                    <a:pt x="288546" y="0"/>
                  </a:lnTo>
                  <a:lnTo>
                    <a:pt x="29901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661562" y="610919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89580" y="5723630"/>
              <a:ext cx="366480" cy="36648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3524720" y="5630486"/>
            <a:ext cx="3117850" cy="98234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06070" marR="5080" indent="-293370">
              <a:lnSpc>
                <a:spcPct val="110100"/>
              </a:lnSpc>
              <a:spcBef>
                <a:spcPts val="90"/>
              </a:spcBef>
            </a:pPr>
            <a:r>
              <a:rPr sz="2850" spc="190" dirty="0">
                <a:solidFill>
                  <a:srgbClr val="FFFFFF"/>
                </a:solidFill>
                <a:latin typeface="Calibri"/>
                <a:cs typeface="Calibri"/>
              </a:rPr>
              <a:t>Tweet</a:t>
            </a:r>
            <a:r>
              <a:rPr sz="28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7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190" dirty="0">
                <a:solidFill>
                  <a:srgbClr val="FFFFFF"/>
                </a:solidFill>
                <a:latin typeface="Calibri"/>
                <a:cs typeface="Calibri"/>
              </a:rPr>
              <a:t>about</a:t>
            </a:r>
            <a:r>
              <a:rPr sz="28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alibri"/>
                <a:cs typeface="Calibri"/>
              </a:rPr>
              <a:t>ML, </a:t>
            </a:r>
            <a:r>
              <a:rPr sz="2850" spc="165" dirty="0">
                <a:solidFill>
                  <a:srgbClr val="FFFFFF"/>
                </a:solidFill>
                <a:latin typeface="Calibri"/>
                <a:cs typeface="Calibri"/>
              </a:rPr>
              <a:t>okay</a:t>
            </a:r>
            <a:r>
              <a:rPr sz="28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1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50" spc="14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35263" y="8154334"/>
            <a:ext cx="51860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65" dirty="0">
                <a:solidFill>
                  <a:srgbClr val="FFFFFF"/>
                </a:solidFill>
                <a:latin typeface="Times New Roman"/>
                <a:cs typeface="Times New Roman"/>
              </a:rPr>
              <a:t>“robot</a:t>
            </a:r>
            <a:r>
              <a:rPr sz="245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50" b="1" spc="160" dirty="0">
                <a:solidFill>
                  <a:srgbClr val="FFFFFF"/>
                </a:solidFill>
                <a:latin typeface="Times New Roman"/>
                <a:cs typeface="Times New Roman"/>
              </a:rPr>
              <a:t>teaching</a:t>
            </a:r>
            <a:r>
              <a:rPr sz="2450" b="1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50" b="1" spc="175" dirty="0">
                <a:solidFill>
                  <a:srgbClr val="FFFFFF"/>
                </a:solidFill>
                <a:latin typeface="Times New Roman"/>
                <a:cs typeface="Times New Roman"/>
              </a:rPr>
              <a:t>machine</a:t>
            </a:r>
            <a:r>
              <a:rPr sz="2450" b="1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450" b="1" spc="105" dirty="0">
                <a:solidFill>
                  <a:srgbClr val="FFFFFF"/>
                </a:solidFill>
                <a:latin typeface="Times New Roman"/>
                <a:cs typeface="Times New Roman"/>
              </a:rPr>
              <a:t>learning”</a:t>
            </a:r>
            <a:endParaRPr sz="2450">
              <a:latin typeface="Times New Roman"/>
              <a:cs typeface="Times New Roman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695601" y="1954017"/>
            <a:ext cx="15920719" cy="8865870"/>
            <a:chOff x="1695601" y="1954017"/>
            <a:chExt cx="15920719" cy="8865870"/>
          </a:xfrm>
        </p:grpSpPr>
        <p:sp>
          <p:nvSpPr>
            <p:cNvPr id="33" name="object 33"/>
            <p:cNvSpPr/>
            <p:nvPr/>
          </p:nvSpPr>
          <p:spPr>
            <a:xfrm>
              <a:off x="7724785" y="8364140"/>
              <a:ext cx="312420" cy="0"/>
            </a:xfrm>
            <a:custGeom>
              <a:avLst/>
              <a:gdLst/>
              <a:ahLst/>
              <a:cxnLst/>
              <a:rect l="l" t="t" r="r" b="b"/>
              <a:pathLst>
                <a:path w="312420">
                  <a:moveTo>
                    <a:pt x="0" y="0"/>
                  </a:moveTo>
                  <a:lnTo>
                    <a:pt x="301878" y="0"/>
                  </a:lnTo>
                  <a:lnTo>
                    <a:pt x="31234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026664" y="831387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60697" y="7137767"/>
              <a:ext cx="2971202" cy="2897622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795568" y="7137767"/>
              <a:ext cx="2971202" cy="289762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1965415" y="8364139"/>
              <a:ext cx="312420" cy="0"/>
            </a:xfrm>
            <a:custGeom>
              <a:avLst/>
              <a:gdLst/>
              <a:ahLst/>
              <a:cxnLst/>
              <a:rect l="l" t="t" r="r" b="b"/>
              <a:pathLst>
                <a:path w="312420">
                  <a:moveTo>
                    <a:pt x="0" y="0"/>
                  </a:moveTo>
                  <a:lnTo>
                    <a:pt x="301878" y="0"/>
                  </a:lnTo>
                  <a:lnTo>
                    <a:pt x="31234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2267291" y="831387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21778" y="1980195"/>
              <a:ext cx="15868650" cy="8813165"/>
            </a:xfrm>
            <a:custGeom>
              <a:avLst/>
              <a:gdLst/>
              <a:ahLst/>
              <a:cxnLst/>
              <a:rect l="l" t="t" r="r" b="b"/>
              <a:pathLst>
                <a:path w="15868650" h="8813165">
                  <a:moveTo>
                    <a:pt x="482250" y="0"/>
                  </a:moveTo>
                  <a:lnTo>
                    <a:pt x="15385981" y="0"/>
                  </a:lnTo>
                  <a:lnTo>
                    <a:pt x="15452157" y="109"/>
                  </a:lnTo>
                  <a:lnTo>
                    <a:pt x="15509682" y="875"/>
                  </a:lnTo>
                  <a:lnTo>
                    <a:pt x="15559345" y="2954"/>
                  </a:lnTo>
                  <a:lnTo>
                    <a:pt x="15601931" y="7002"/>
                  </a:lnTo>
                  <a:lnTo>
                    <a:pt x="15669020" y="23632"/>
                  </a:lnTo>
                  <a:lnTo>
                    <a:pt x="15715763" y="45464"/>
                  </a:lnTo>
                  <a:lnTo>
                    <a:pt x="15757522" y="74767"/>
                  </a:lnTo>
                  <a:lnTo>
                    <a:pt x="15793467" y="110713"/>
                  </a:lnTo>
                  <a:lnTo>
                    <a:pt x="15822772" y="152473"/>
                  </a:lnTo>
                  <a:lnTo>
                    <a:pt x="15844606" y="199218"/>
                  </a:lnTo>
                  <a:lnTo>
                    <a:pt x="15861237" y="266307"/>
                  </a:lnTo>
                  <a:lnTo>
                    <a:pt x="15865285" y="308893"/>
                  </a:lnTo>
                  <a:lnTo>
                    <a:pt x="15867364" y="358554"/>
                  </a:lnTo>
                  <a:lnTo>
                    <a:pt x="15868129" y="416078"/>
                  </a:lnTo>
                  <a:lnTo>
                    <a:pt x="15868239" y="482250"/>
                  </a:lnTo>
                  <a:lnTo>
                    <a:pt x="15868239" y="8330883"/>
                  </a:lnTo>
                  <a:lnTo>
                    <a:pt x="15868129" y="8397055"/>
                  </a:lnTo>
                  <a:lnTo>
                    <a:pt x="15867364" y="8454578"/>
                  </a:lnTo>
                  <a:lnTo>
                    <a:pt x="15865285" y="8504240"/>
                  </a:lnTo>
                  <a:lnTo>
                    <a:pt x="15861237" y="8546826"/>
                  </a:lnTo>
                  <a:lnTo>
                    <a:pt x="15844606" y="8613914"/>
                  </a:lnTo>
                  <a:lnTo>
                    <a:pt x="15822772" y="8660660"/>
                  </a:lnTo>
                  <a:lnTo>
                    <a:pt x="15793467" y="8702420"/>
                  </a:lnTo>
                  <a:lnTo>
                    <a:pt x="15757522" y="8738365"/>
                  </a:lnTo>
                  <a:lnTo>
                    <a:pt x="15715763" y="8767668"/>
                  </a:lnTo>
                  <a:lnTo>
                    <a:pt x="15669020" y="8789500"/>
                  </a:lnTo>
                  <a:lnTo>
                    <a:pt x="15601931" y="8806131"/>
                  </a:lnTo>
                  <a:lnTo>
                    <a:pt x="15559345" y="8810179"/>
                  </a:lnTo>
                  <a:lnTo>
                    <a:pt x="15509682" y="8812258"/>
                  </a:lnTo>
                  <a:lnTo>
                    <a:pt x="15452157" y="8813024"/>
                  </a:lnTo>
                  <a:lnTo>
                    <a:pt x="15385981" y="8813133"/>
                  </a:lnTo>
                  <a:lnTo>
                    <a:pt x="482250" y="8813133"/>
                  </a:lnTo>
                  <a:lnTo>
                    <a:pt x="416078" y="8813024"/>
                  </a:lnTo>
                  <a:lnTo>
                    <a:pt x="358554" y="8812258"/>
                  </a:lnTo>
                  <a:lnTo>
                    <a:pt x="308893" y="8810179"/>
                  </a:lnTo>
                  <a:lnTo>
                    <a:pt x="266307" y="8806131"/>
                  </a:lnTo>
                  <a:lnTo>
                    <a:pt x="199218" y="8789500"/>
                  </a:lnTo>
                  <a:lnTo>
                    <a:pt x="152473" y="8767668"/>
                  </a:lnTo>
                  <a:lnTo>
                    <a:pt x="110713" y="8738365"/>
                  </a:lnTo>
                  <a:lnTo>
                    <a:pt x="74767" y="8702420"/>
                  </a:lnTo>
                  <a:lnTo>
                    <a:pt x="45464" y="8660660"/>
                  </a:lnTo>
                  <a:lnTo>
                    <a:pt x="23632" y="8613914"/>
                  </a:lnTo>
                  <a:lnTo>
                    <a:pt x="7002" y="8546826"/>
                  </a:lnTo>
                  <a:lnTo>
                    <a:pt x="2954" y="8504240"/>
                  </a:lnTo>
                  <a:lnTo>
                    <a:pt x="875" y="8454578"/>
                  </a:lnTo>
                  <a:lnTo>
                    <a:pt x="109" y="8397055"/>
                  </a:lnTo>
                  <a:lnTo>
                    <a:pt x="0" y="8330883"/>
                  </a:lnTo>
                  <a:lnTo>
                    <a:pt x="0" y="482250"/>
                  </a:lnTo>
                  <a:lnTo>
                    <a:pt x="109" y="416078"/>
                  </a:lnTo>
                  <a:lnTo>
                    <a:pt x="875" y="358554"/>
                  </a:lnTo>
                  <a:lnTo>
                    <a:pt x="2954" y="308893"/>
                  </a:lnTo>
                  <a:lnTo>
                    <a:pt x="7002" y="266307"/>
                  </a:lnTo>
                  <a:lnTo>
                    <a:pt x="23632" y="199218"/>
                  </a:lnTo>
                  <a:lnTo>
                    <a:pt x="45464" y="152473"/>
                  </a:lnTo>
                  <a:lnTo>
                    <a:pt x="74767" y="110713"/>
                  </a:lnTo>
                  <a:lnTo>
                    <a:pt x="110713" y="74767"/>
                  </a:lnTo>
                  <a:lnTo>
                    <a:pt x="152473" y="45464"/>
                  </a:lnTo>
                  <a:lnTo>
                    <a:pt x="199218" y="23632"/>
                  </a:lnTo>
                  <a:lnTo>
                    <a:pt x="266307" y="7002"/>
                  </a:lnTo>
                  <a:lnTo>
                    <a:pt x="308893" y="2954"/>
                  </a:lnTo>
                  <a:lnTo>
                    <a:pt x="358554" y="875"/>
                  </a:lnTo>
                  <a:lnTo>
                    <a:pt x="416078" y="109"/>
                  </a:lnTo>
                  <a:lnTo>
                    <a:pt x="482250" y="0"/>
                  </a:lnTo>
                  <a:close/>
                </a:path>
              </a:pathLst>
            </a:custGeom>
            <a:ln w="52354">
              <a:solidFill>
                <a:srgbClr val="FF7C01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Performance</a:t>
            </a:r>
            <a:r>
              <a:rPr spc="-610" dirty="0"/>
              <a:t> </a:t>
            </a:r>
            <a:r>
              <a:rPr spc="120" dirty="0"/>
              <a:t>vs.</a:t>
            </a:r>
            <a:r>
              <a:rPr spc="-610" dirty="0"/>
              <a:t> </a:t>
            </a:r>
            <a:r>
              <a:rPr spc="-145" dirty="0"/>
              <a:t>Speed</a:t>
            </a:r>
            <a:r>
              <a:rPr spc="-605" dirty="0"/>
              <a:t> </a:t>
            </a:r>
            <a:r>
              <a:rPr spc="-35" dirty="0"/>
              <a:t>trade-</a:t>
            </a:r>
            <a:r>
              <a:rPr spc="459" dirty="0"/>
              <a:t>off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50806" y="1902868"/>
            <a:ext cx="12781915" cy="7787005"/>
            <a:chOff x="3050806" y="1902868"/>
            <a:chExt cx="12781915" cy="7787005"/>
          </a:xfrm>
        </p:grpSpPr>
        <p:sp>
          <p:nvSpPr>
            <p:cNvPr id="4" name="object 4"/>
            <p:cNvSpPr/>
            <p:nvPr/>
          </p:nvSpPr>
          <p:spPr>
            <a:xfrm>
              <a:off x="4711142" y="1902868"/>
              <a:ext cx="11121390" cy="7787005"/>
            </a:xfrm>
            <a:custGeom>
              <a:avLst/>
              <a:gdLst/>
              <a:ahLst/>
              <a:cxnLst/>
              <a:rect l="l" t="t" r="r" b="b"/>
              <a:pathLst>
                <a:path w="11121390" h="7787005">
                  <a:moveTo>
                    <a:pt x="10428040" y="0"/>
                  </a:moveTo>
                  <a:lnTo>
                    <a:pt x="693297" y="0"/>
                  </a:lnTo>
                  <a:lnTo>
                    <a:pt x="555321" y="530"/>
                  </a:lnTo>
                  <a:lnTo>
                    <a:pt x="496586" y="1791"/>
                  </a:lnTo>
                  <a:lnTo>
                    <a:pt x="444050" y="4247"/>
                  </a:lnTo>
                  <a:lnTo>
                    <a:pt x="397237" y="8295"/>
                  </a:lnTo>
                  <a:lnTo>
                    <a:pt x="355669" y="14334"/>
                  </a:lnTo>
                  <a:lnTo>
                    <a:pt x="286363" y="33978"/>
                  </a:lnTo>
                  <a:lnTo>
                    <a:pt x="237678" y="55251"/>
                  </a:lnTo>
                  <a:lnTo>
                    <a:pt x="192475" y="82178"/>
                  </a:lnTo>
                  <a:lnTo>
                    <a:pt x="151191" y="114325"/>
                  </a:lnTo>
                  <a:lnTo>
                    <a:pt x="114258" y="151257"/>
                  </a:lnTo>
                  <a:lnTo>
                    <a:pt x="82111" y="192542"/>
                  </a:lnTo>
                  <a:lnTo>
                    <a:pt x="55184" y="237744"/>
                  </a:lnTo>
                  <a:lnTo>
                    <a:pt x="33911" y="286430"/>
                  </a:lnTo>
                  <a:lnTo>
                    <a:pt x="14268" y="355735"/>
                  </a:lnTo>
                  <a:lnTo>
                    <a:pt x="8229" y="397303"/>
                  </a:lnTo>
                  <a:lnTo>
                    <a:pt x="4180" y="444116"/>
                  </a:lnTo>
                  <a:lnTo>
                    <a:pt x="1725" y="496652"/>
                  </a:lnTo>
                  <a:lnTo>
                    <a:pt x="464" y="555387"/>
                  </a:lnTo>
                  <a:lnTo>
                    <a:pt x="0" y="620799"/>
                  </a:lnTo>
                  <a:lnTo>
                    <a:pt x="0" y="7166120"/>
                  </a:lnTo>
                  <a:lnTo>
                    <a:pt x="464" y="7231531"/>
                  </a:lnTo>
                  <a:lnTo>
                    <a:pt x="1725" y="7290267"/>
                  </a:lnTo>
                  <a:lnTo>
                    <a:pt x="4180" y="7342802"/>
                  </a:lnTo>
                  <a:lnTo>
                    <a:pt x="8229" y="7389616"/>
                  </a:lnTo>
                  <a:lnTo>
                    <a:pt x="14268" y="7431183"/>
                  </a:lnTo>
                  <a:lnTo>
                    <a:pt x="33911" y="7500489"/>
                  </a:lnTo>
                  <a:lnTo>
                    <a:pt x="55184" y="7549175"/>
                  </a:lnTo>
                  <a:lnTo>
                    <a:pt x="82111" y="7594377"/>
                  </a:lnTo>
                  <a:lnTo>
                    <a:pt x="114258" y="7635662"/>
                  </a:lnTo>
                  <a:lnTo>
                    <a:pt x="151191" y="7672594"/>
                  </a:lnTo>
                  <a:lnTo>
                    <a:pt x="192475" y="7704741"/>
                  </a:lnTo>
                  <a:lnTo>
                    <a:pt x="237678" y="7731668"/>
                  </a:lnTo>
                  <a:lnTo>
                    <a:pt x="286363" y="7752941"/>
                  </a:lnTo>
                  <a:lnTo>
                    <a:pt x="355669" y="7772585"/>
                  </a:lnTo>
                  <a:lnTo>
                    <a:pt x="397237" y="7778624"/>
                  </a:lnTo>
                  <a:lnTo>
                    <a:pt x="444050" y="7782672"/>
                  </a:lnTo>
                  <a:lnTo>
                    <a:pt x="496586" y="7785128"/>
                  </a:lnTo>
                  <a:lnTo>
                    <a:pt x="555321" y="7786389"/>
                  </a:lnTo>
                  <a:lnTo>
                    <a:pt x="693297" y="7786919"/>
                  </a:lnTo>
                  <a:lnTo>
                    <a:pt x="10428040" y="7786919"/>
                  </a:lnTo>
                  <a:lnTo>
                    <a:pt x="10566018" y="7786389"/>
                  </a:lnTo>
                  <a:lnTo>
                    <a:pt x="10624754" y="7785128"/>
                  </a:lnTo>
                  <a:lnTo>
                    <a:pt x="10677290" y="7782672"/>
                  </a:lnTo>
                  <a:lnTo>
                    <a:pt x="10724104" y="7778624"/>
                  </a:lnTo>
                  <a:lnTo>
                    <a:pt x="10765672" y="7772585"/>
                  </a:lnTo>
                  <a:lnTo>
                    <a:pt x="10834980" y="7752941"/>
                  </a:lnTo>
                  <a:lnTo>
                    <a:pt x="10883665" y="7731668"/>
                  </a:lnTo>
                  <a:lnTo>
                    <a:pt x="10928867" y="7704741"/>
                  </a:lnTo>
                  <a:lnTo>
                    <a:pt x="10970150" y="7672594"/>
                  </a:lnTo>
                  <a:lnTo>
                    <a:pt x="11007081" y="7635662"/>
                  </a:lnTo>
                  <a:lnTo>
                    <a:pt x="11039226" y="7594377"/>
                  </a:lnTo>
                  <a:lnTo>
                    <a:pt x="11066151" y="7549175"/>
                  </a:lnTo>
                  <a:lnTo>
                    <a:pt x="11087423" y="7500489"/>
                  </a:lnTo>
                  <a:lnTo>
                    <a:pt x="11107066" y="7431183"/>
                  </a:lnTo>
                  <a:lnTo>
                    <a:pt x="11113105" y="7389616"/>
                  </a:lnTo>
                  <a:lnTo>
                    <a:pt x="11117154" y="7342802"/>
                  </a:lnTo>
                  <a:lnTo>
                    <a:pt x="11119609" y="7290267"/>
                  </a:lnTo>
                  <a:lnTo>
                    <a:pt x="11120870" y="7231531"/>
                  </a:lnTo>
                  <a:lnTo>
                    <a:pt x="11121334" y="7166120"/>
                  </a:lnTo>
                  <a:lnTo>
                    <a:pt x="11121334" y="620799"/>
                  </a:lnTo>
                  <a:lnTo>
                    <a:pt x="11120870" y="555387"/>
                  </a:lnTo>
                  <a:lnTo>
                    <a:pt x="11119609" y="496652"/>
                  </a:lnTo>
                  <a:lnTo>
                    <a:pt x="11117154" y="444116"/>
                  </a:lnTo>
                  <a:lnTo>
                    <a:pt x="11113105" y="397303"/>
                  </a:lnTo>
                  <a:lnTo>
                    <a:pt x="11107066" y="355735"/>
                  </a:lnTo>
                  <a:lnTo>
                    <a:pt x="11087423" y="286430"/>
                  </a:lnTo>
                  <a:lnTo>
                    <a:pt x="11066151" y="237744"/>
                  </a:lnTo>
                  <a:lnTo>
                    <a:pt x="11039226" y="192542"/>
                  </a:lnTo>
                  <a:lnTo>
                    <a:pt x="11007081" y="151257"/>
                  </a:lnTo>
                  <a:lnTo>
                    <a:pt x="10970150" y="114325"/>
                  </a:lnTo>
                  <a:lnTo>
                    <a:pt x="10928867" y="82178"/>
                  </a:lnTo>
                  <a:lnTo>
                    <a:pt x="10883665" y="55251"/>
                  </a:lnTo>
                  <a:lnTo>
                    <a:pt x="10834980" y="33978"/>
                  </a:lnTo>
                  <a:lnTo>
                    <a:pt x="10765672" y="14334"/>
                  </a:lnTo>
                  <a:lnTo>
                    <a:pt x="10724104" y="8295"/>
                  </a:lnTo>
                  <a:lnTo>
                    <a:pt x="10677290" y="4247"/>
                  </a:lnTo>
                  <a:lnTo>
                    <a:pt x="10624754" y="1791"/>
                  </a:lnTo>
                  <a:lnTo>
                    <a:pt x="10566018" y="530"/>
                  </a:lnTo>
                  <a:lnTo>
                    <a:pt x="10500605" y="66"/>
                  </a:lnTo>
                  <a:lnTo>
                    <a:pt x="104280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47568" y="2096624"/>
              <a:ext cx="10848423" cy="73995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899849" y="2742294"/>
              <a:ext cx="400685" cy="400685"/>
            </a:xfrm>
            <a:custGeom>
              <a:avLst/>
              <a:gdLst/>
              <a:ahLst/>
              <a:cxnLst/>
              <a:rect l="l" t="t" r="r" b="b"/>
              <a:pathLst>
                <a:path w="400685" h="400685">
                  <a:moveTo>
                    <a:pt x="222210" y="0"/>
                  </a:moveTo>
                  <a:lnTo>
                    <a:pt x="178109" y="0"/>
                  </a:lnTo>
                  <a:lnTo>
                    <a:pt x="134864" y="9629"/>
                  </a:lnTo>
                  <a:lnTo>
                    <a:pt x="94182" y="28887"/>
                  </a:lnTo>
                  <a:lnTo>
                    <a:pt x="57774" y="57774"/>
                  </a:lnTo>
                  <a:lnTo>
                    <a:pt x="28887" y="94182"/>
                  </a:lnTo>
                  <a:lnTo>
                    <a:pt x="9629" y="134864"/>
                  </a:lnTo>
                  <a:lnTo>
                    <a:pt x="0" y="178109"/>
                  </a:lnTo>
                  <a:lnTo>
                    <a:pt x="0" y="222210"/>
                  </a:lnTo>
                  <a:lnTo>
                    <a:pt x="9629" y="265455"/>
                  </a:lnTo>
                  <a:lnTo>
                    <a:pt x="28887" y="306137"/>
                  </a:lnTo>
                  <a:lnTo>
                    <a:pt x="57774" y="342545"/>
                  </a:lnTo>
                  <a:lnTo>
                    <a:pt x="94182" y="371433"/>
                  </a:lnTo>
                  <a:lnTo>
                    <a:pt x="134864" y="390691"/>
                  </a:lnTo>
                  <a:lnTo>
                    <a:pt x="178109" y="400321"/>
                  </a:lnTo>
                  <a:lnTo>
                    <a:pt x="222210" y="400321"/>
                  </a:lnTo>
                  <a:lnTo>
                    <a:pt x="265455" y="390691"/>
                  </a:lnTo>
                  <a:lnTo>
                    <a:pt x="306137" y="371433"/>
                  </a:lnTo>
                  <a:lnTo>
                    <a:pt x="342545" y="342545"/>
                  </a:lnTo>
                  <a:lnTo>
                    <a:pt x="371433" y="306137"/>
                  </a:lnTo>
                  <a:lnTo>
                    <a:pt x="390691" y="265455"/>
                  </a:lnTo>
                  <a:lnTo>
                    <a:pt x="400320" y="222210"/>
                  </a:lnTo>
                  <a:lnTo>
                    <a:pt x="400320" y="178109"/>
                  </a:lnTo>
                  <a:lnTo>
                    <a:pt x="390691" y="134864"/>
                  </a:lnTo>
                  <a:lnTo>
                    <a:pt x="371433" y="94182"/>
                  </a:lnTo>
                  <a:lnTo>
                    <a:pt x="342545" y="57774"/>
                  </a:lnTo>
                  <a:lnTo>
                    <a:pt x="306137" y="28887"/>
                  </a:lnTo>
                  <a:lnTo>
                    <a:pt x="265455" y="9629"/>
                  </a:lnTo>
                  <a:lnTo>
                    <a:pt x="22221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66512" y="2917895"/>
              <a:ext cx="2698750" cy="763270"/>
            </a:xfrm>
            <a:custGeom>
              <a:avLst/>
              <a:gdLst/>
              <a:ahLst/>
              <a:cxnLst/>
              <a:rect l="l" t="t" r="r" b="b"/>
              <a:pathLst>
                <a:path w="2698750" h="763270">
                  <a:moveTo>
                    <a:pt x="0" y="763002"/>
                  </a:moveTo>
                  <a:lnTo>
                    <a:pt x="41847" y="736430"/>
                  </a:lnTo>
                  <a:lnTo>
                    <a:pt x="83915" y="710328"/>
                  </a:lnTo>
                  <a:lnTo>
                    <a:pt x="126203" y="684698"/>
                  </a:lnTo>
                  <a:lnTo>
                    <a:pt x="168712" y="659538"/>
                  </a:lnTo>
                  <a:lnTo>
                    <a:pt x="211441" y="634848"/>
                  </a:lnTo>
                  <a:lnTo>
                    <a:pt x="254390" y="610630"/>
                  </a:lnTo>
                  <a:lnTo>
                    <a:pt x="297561" y="586882"/>
                  </a:lnTo>
                  <a:lnTo>
                    <a:pt x="340951" y="563606"/>
                  </a:lnTo>
                  <a:lnTo>
                    <a:pt x="384562" y="540800"/>
                  </a:lnTo>
                  <a:lnTo>
                    <a:pt x="428393" y="518465"/>
                  </a:lnTo>
                  <a:lnTo>
                    <a:pt x="472445" y="496600"/>
                  </a:lnTo>
                  <a:lnTo>
                    <a:pt x="516717" y="475207"/>
                  </a:lnTo>
                  <a:lnTo>
                    <a:pt x="561210" y="454284"/>
                  </a:lnTo>
                  <a:lnTo>
                    <a:pt x="605923" y="433832"/>
                  </a:lnTo>
                  <a:lnTo>
                    <a:pt x="650857" y="413851"/>
                  </a:lnTo>
                  <a:lnTo>
                    <a:pt x="696011" y="394341"/>
                  </a:lnTo>
                  <a:lnTo>
                    <a:pt x="741386" y="375302"/>
                  </a:lnTo>
                  <a:lnTo>
                    <a:pt x="786981" y="356733"/>
                  </a:lnTo>
                  <a:lnTo>
                    <a:pt x="832796" y="338635"/>
                  </a:lnTo>
                  <a:lnTo>
                    <a:pt x="878832" y="321008"/>
                  </a:lnTo>
                  <a:lnTo>
                    <a:pt x="925088" y="303852"/>
                  </a:lnTo>
                  <a:lnTo>
                    <a:pt x="971565" y="287167"/>
                  </a:lnTo>
                  <a:lnTo>
                    <a:pt x="1018262" y="270952"/>
                  </a:lnTo>
                  <a:lnTo>
                    <a:pt x="1065180" y="255209"/>
                  </a:lnTo>
                  <a:lnTo>
                    <a:pt x="1112318" y="239936"/>
                  </a:lnTo>
                  <a:lnTo>
                    <a:pt x="1159676" y="225134"/>
                  </a:lnTo>
                  <a:lnTo>
                    <a:pt x="1207255" y="210802"/>
                  </a:lnTo>
                  <a:lnTo>
                    <a:pt x="1255055" y="196942"/>
                  </a:lnTo>
                  <a:lnTo>
                    <a:pt x="1303074" y="183552"/>
                  </a:lnTo>
                  <a:lnTo>
                    <a:pt x="1351315" y="170633"/>
                  </a:lnTo>
                  <a:lnTo>
                    <a:pt x="1399775" y="158185"/>
                  </a:lnTo>
                  <a:lnTo>
                    <a:pt x="1448457" y="146208"/>
                  </a:lnTo>
                  <a:lnTo>
                    <a:pt x="1497358" y="134702"/>
                  </a:lnTo>
                  <a:lnTo>
                    <a:pt x="1546480" y="123666"/>
                  </a:lnTo>
                  <a:lnTo>
                    <a:pt x="1595823" y="113101"/>
                  </a:lnTo>
                  <a:lnTo>
                    <a:pt x="1645386" y="103008"/>
                  </a:lnTo>
                  <a:lnTo>
                    <a:pt x="1695169" y="93384"/>
                  </a:lnTo>
                  <a:lnTo>
                    <a:pt x="1745173" y="84232"/>
                  </a:lnTo>
                  <a:lnTo>
                    <a:pt x="1795397" y="75551"/>
                  </a:lnTo>
                  <a:lnTo>
                    <a:pt x="1845842" y="67340"/>
                  </a:lnTo>
                  <a:lnTo>
                    <a:pt x="1896507" y="59600"/>
                  </a:lnTo>
                  <a:lnTo>
                    <a:pt x="1947393" y="52331"/>
                  </a:lnTo>
                  <a:lnTo>
                    <a:pt x="1998499" y="45533"/>
                  </a:lnTo>
                  <a:lnTo>
                    <a:pt x="2049826" y="39205"/>
                  </a:lnTo>
                  <a:lnTo>
                    <a:pt x="2101373" y="33349"/>
                  </a:lnTo>
                  <a:lnTo>
                    <a:pt x="2153140" y="27963"/>
                  </a:lnTo>
                  <a:lnTo>
                    <a:pt x="2205128" y="23048"/>
                  </a:lnTo>
                  <a:lnTo>
                    <a:pt x="2257336" y="18604"/>
                  </a:lnTo>
                  <a:lnTo>
                    <a:pt x="2309765" y="14630"/>
                  </a:lnTo>
                  <a:lnTo>
                    <a:pt x="2362414" y="11128"/>
                  </a:lnTo>
                  <a:lnTo>
                    <a:pt x="2415284" y="8096"/>
                  </a:lnTo>
                  <a:lnTo>
                    <a:pt x="2468374" y="5535"/>
                  </a:lnTo>
                  <a:lnTo>
                    <a:pt x="2521684" y="3445"/>
                  </a:lnTo>
                  <a:lnTo>
                    <a:pt x="2575215" y="1826"/>
                  </a:lnTo>
                  <a:lnTo>
                    <a:pt x="2628967" y="677"/>
                  </a:lnTo>
                  <a:lnTo>
                    <a:pt x="2682939" y="0"/>
                  </a:lnTo>
                  <a:lnTo>
                    <a:pt x="2698645" y="45"/>
                  </a:lnTo>
                </a:path>
              </a:pathLst>
            </a:custGeom>
            <a:ln w="31412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49254" y="2848788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30">
                  <a:moveTo>
                    <a:pt x="396" y="0"/>
                  </a:moveTo>
                  <a:lnTo>
                    <a:pt x="0" y="138215"/>
                  </a:lnTo>
                  <a:lnTo>
                    <a:pt x="138413" y="69504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8368" y="3649790"/>
            <a:ext cx="362712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b="1" spc="-180" dirty="0">
                <a:solidFill>
                  <a:srgbClr val="FFFFFF"/>
                </a:solidFill>
                <a:latin typeface="Gill Sans MT"/>
                <a:cs typeface="Gill Sans MT"/>
              </a:rPr>
              <a:t>Most</a:t>
            </a:r>
            <a:r>
              <a:rPr sz="345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45" dirty="0">
                <a:solidFill>
                  <a:srgbClr val="FFFFFF"/>
                </a:solidFill>
                <a:latin typeface="Gill Sans MT"/>
                <a:cs typeface="Gill Sans MT"/>
              </a:rPr>
              <a:t>ideal</a:t>
            </a:r>
            <a:r>
              <a:rPr sz="3450" b="1" spc="-1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05" dirty="0">
                <a:solidFill>
                  <a:srgbClr val="FFFFFF"/>
                </a:solidFill>
                <a:latin typeface="Gill Sans MT"/>
                <a:cs typeface="Gill Sans MT"/>
              </a:rPr>
              <a:t>position</a:t>
            </a:r>
            <a:endParaRPr sz="345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64801" y="9866094"/>
            <a:ext cx="12614275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3010" marR="5080" indent="-3750945">
              <a:lnSpc>
                <a:spcPct val="107500"/>
              </a:lnSpc>
              <a:spcBef>
                <a:spcPts val="100"/>
              </a:spcBef>
            </a:pP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0" dirty="0">
                <a:solidFill>
                  <a:srgbClr val="16E7CF"/>
                </a:solidFill>
                <a:latin typeface="Calibri"/>
                <a:cs typeface="Calibri"/>
              </a:rPr>
              <a:t>larger</a:t>
            </a:r>
            <a:r>
              <a:rPr sz="34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16E7CF"/>
                </a:solidFill>
                <a:latin typeface="Calibri"/>
                <a:cs typeface="Calibri"/>
              </a:rPr>
              <a:t>model</a:t>
            </a:r>
            <a:r>
              <a:rPr sz="34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450" spc="350" dirty="0">
                <a:solidFill>
                  <a:srgbClr val="FFFFFF"/>
                </a:solidFill>
                <a:latin typeface="Calibri"/>
                <a:cs typeface="Calibri"/>
              </a:rPr>
              <a:t>comes</a:t>
            </a:r>
            <a:r>
              <a:rPr sz="3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9300"/>
                </a:solidFill>
                <a:latin typeface="Calibri"/>
                <a:cs typeface="Calibri"/>
              </a:rPr>
              <a:t>better</a:t>
            </a:r>
            <a:r>
              <a:rPr sz="3450" spc="-30" dirty="0">
                <a:solidFill>
                  <a:srgbClr val="FF9300"/>
                </a:solidFill>
                <a:latin typeface="Calibri"/>
                <a:cs typeface="Calibri"/>
              </a:rPr>
              <a:t> </a:t>
            </a:r>
            <a:r>
              <a:rPr sz="3450" spc="290" dirty="0">
                <a:solidFill>
                  <a:srgbClr val="FF9300"/>
                </a:solidFill>
                <a:latin typeface="Calibri"/>
                <a:cs typeface="Calibri"/>
              </a:rPr>
              <a:t>performance</a:t>
            </a:r>
            <a:r>
              <a:rPr sz="3450" spc="-30" dirty="0">
                <a:solidFill>
                  <a:srgbClr val="FF9300"/>
                </a:solidFill>
                <a:latin typeface="Calibri"/>
                <a:cs typeface="Calibri"/>
              </a:rPr>
              <a:t> </a:t>
            </a:r>
            <a:r>
              <a:rPr sz="3450" spc="30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3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generally </a:t>
            </a:r>
            <a:r>
              <a:rPr sz="3450" spc="260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0" dirty="0">
                <a:solidFill>
                  <a:srgbClr val="00A2FF"/>
                </a:solidFill>
                <a:latin typeface="Calibri"/>
                <a:cs typeface="Calibri"/>
              </a:rPr>
              <a:t>sacrifice</a:t>
            </a:r>
            <a:r>
              <a:rPr sz="3450" spc="-35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00A2FF"/>
                </a:solidFill>
                <a:latin typeface="Calibri"/>
                <a:cs typeface="Calibri"/>
              </a:rPr>
              <a:t>of</a:t>
            </a:r>
            <a:r>
              <a:rPr sz="3450" spc="-30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450" spc="265" dirty="0">
                <a:solidFill>
                  <a:srgbClr val="00A2FF"/>
                </a:solidFill>
                <a:latin typeface="Calibri"/>
                <a:cs typeface="Calibri"/>
              </a:rPr>
              <a:t>speed</a:t>
            </a:r>
            <a:r>
              <a:rPr sz="3450" spc="26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4612" y="4168015"/>
            <a:ext cx="14130655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sz="9450" spc="545" dirty="0">
                <a:solidFill>
                  <a:srgbClr val="FFFFFF"/>
                </a:solidFill>
                <a:latin typeface="Calibri"/>
                <a:cs typeface="Calibri"/>
              </a:rPr>
              <a:t>“What</a:t>
            </a:r>
            <a:r>
              <a:rPr sz="9450" spc="-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450" spc="37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945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450" spc="58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9450" spc="-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450" spc="385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9450" spc="610" dirty="0">
                <a:solidFill>
                  <a:srgbClr val="16E7CF"/>
                </a:solidFill>
                <a:latin typeface="Calibri"/>
                <a:cs typeface="Calibri"/>
              </a:rPr>
              <a:t>model</a:t>
            </a:r>
            <a:r>
              <a:rPr sz="9450" spc="-49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9450" spc="530" dirty="0">
                <a:solidFill>
                  <a:srgbClr val="16E7CF"/>
                </a:solidFill>
                <a:latin typeface="Calibri"/>
                <a:cs typeface="Calibri"/>
              </a:rPr>
              <a:t>deployment</a:t>
            </a:r>
            <a:r>
              <a:rPr sz="9450" spc="530" dirty="0">
                <a:solidFill>
                  <a:srgbClr val="FFFFFF"/>
                </a:solidFill>
                <a:latin typeface="Calibri"/>
                <a:cs typeface="Calibri"/>
              </a:rPr>
              <a:t>?”</a:t>
            </a:r>
            <a:endParaRPr sz="94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81175" y="8161446"/>
            <a:ext cx="1547876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25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90" dirty="0">
                <a:solidFill>
                  <a:srgbClr val="FFFFFF"/>
                </a:solidFill>
                <a:latin typeface="Calibri"/>
                <a:cs typeface="Calibri"/>
              </a:rPr>
              <a:t>available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someone/something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70" dirty="0">
                <a:solidFill>
                  <a:srgbClr val="FFFFFF"/>
                </a:solidFill>
                <a:latin typeface="Calibri"/>
                <a:cs typeface="Calibri"/>
              </a:rPr>
              <a:t>else.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9014" y="222857"/>
            <a:ext cx="1924621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" dirty="0"/>
              <a:t>FoodVision</a:t>
            </a:r>
            <a:r>
              <a:rPr spc="-580" dirty="0"/>
              <a:t> </a:t>
            </a:r>
            <a:r>
              <a:rPr spc="-100" dirty="0"/>
              <a:t>Mini</a:t>
            </a:r>
            <a:r>
              <a:rPr spc="-580" dirty="0"/>
              <a:t> </a:t>
            </a:r>
            <a:r>
              <a:rPr spc="-245" dirty="0"/>
              <a:t>-</a:t>
            </a:r>
            <a:r>
              <a:rPr spc="-345" dirty="0"/>
              <a:t>&gt;</a:t>
            </a:r>
            <a:r>
              <a:rPr spc="-580" dirty="0"/>
              <a:t> </a:t>
            </a:r>
            <a:r>
              <a:rPr spc="50" dirty="0"/>
              <a:t>FoodVision</a:t>
            </a:r>
            <a:r>
              <a:rPr spc="-580" dirty="0"/>
              <a:t> </a:t>
            </a:r>
            <a:r>
              <a:rPr spc="-25" dirty="0"/>
              <a:t>Big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245820" y="5690253"/>
            <a:ext cx="410845" cy="100965"/>
            <a:chOff x="2245820" y="5690253"/>
            <a:chExt cx="410845" cy="100965"/>
          </a:xfrm>
        </p:grpSpPr>
        <p:sp>
          <p:nvSpPr>
            <p:cNvPr id="4" name="object 4"/>
            <p:cNvSpPr/>
            <p:nvPr/>
          </p:nvSpPr>
          <p:spPr>
            <a:xfrm>
              <a:off x="2245820" y="5740514"/>
              <a:ext cx="321310" cy="0"/>
            </a:xfrm>
            <a:custGeom>
              <a:avLst/>
              <a:gdLst/>
              <a:ahLst/>
              <a:cxnLst/>
              <a:rect l="l" t="t" r="r" b="b"/>
              <a:pathLst>
                <a:path w="321310">
                  <a:moveTo>
                    <a:pt x="0" y="0"/>
                  </a:moveTo>
                  <a:lnTo>
                    <a:pt x="310254" y="0"/>
                  </a:lnTo>
                  <a:lnTo>
                    <a:pt x="32072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56075" y="569025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273728" y="5268869"/>
            <a:ext cx="344805" cy="344805"/>
            <a:chOff x="2273728" y="5268869"/>
            <a:chExt cx="344805" cy="344805"/>
          </a:xfrm>
        </p:grpSpPr>
        <p:sp>
          <p:nvSpPr>
            <p:cNvPr id="7" name="object 7"/>
            <p:cNvSpPr/>
            <p:nvPr/>
          </p:nvSpPr>
          <p:spPr>
            <a:xfrm>
              <a:off x="2284199" y="527933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10" h="270510">
                  <a:moveTo>
                    <a:pt x="0" y="0"/>
                  </a:moveTo>
                  <a:lnTo>
                    <a:pt x="262938" y="262938"/>
                  </a:lnTo>
                  <a:lnTo>
                    <a:pt x="270342" y="27034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11598" y="550673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8" y="0"/>
                  </a:moveTo>
                  <a:lnTo>
                    <a:pt x="0" y="71078"/>
                  </a:lnTo>
                  <a:lnTo>
                    <a:pt x="106617" y="106618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278409" y="5859428"/>
            <a:ext cx="344805" cy="344805"/>
            <a:chOff x="2278409" y="5859428"/>
            <a:chExt cx="344805" cy="344805"/>
          </a:xfrm>
        </p:grpSpPr>
        <p:sp>
          <p:nvSpPr>
            <p:cNvPr id="10" name="object 10"/>
            <p:cNvSpPr/>
            <p:nvPr/>
          </p:nvSpPr>
          <p:spPr>
            <a:xfrm>
              <a:off x="2288880" y="5923102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10" h="270510">
                  <a:moveTo>
                    <a:pt x="0" y="270342"/>
                  </a:moveTo>
                  <a:lnTo>
                    <a:pt x="262938" y="7404"/>
                  </a:lnTo>
                  <a:lnTo>
                    <a:pt x="27034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16279" y="585942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4629" y="4185908"/>
            <a:ext cx="1184861" cy="88864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4629" y="6402859"/>
            <a:ext cx="1184861" cy="88864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1373" y="5294384"/>
            <a:ext cx="1184861" cy="8840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5123" y="4296920"/>
            <a:ext cx="2878942" cy="2878943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017896" y="5690253"/>
            <a:ext cx="410845" cy="100965"/>
            <a:chOff x="6017896" y="5690253"/>
            <a:chExt cx="410845" cy="100965"/>
          </a:xfrm>
        </p:grpSpPr>
        <p:sp>
          <p:nvSpPr>
            <p:cNvPr id="17" name="object 17"/>
            <p:cNvSpPr/>
            <p:nvPr/>
          </p:nvSpPr>
          <p:spPr>
            <a:xfrm>
              <a:off x="6017896" y="5740514"/>
              <a:ext cx="321310" cy="0"/>
            </a:xfrm>
            <a:custGeom>
              <a:avLst/>
              <a:gdLst/>
              <a:ahLst/>
              <a:cxnLst/>
              <a:rect l="l" t="t" r="r" b="b"/>
              <a:pathLst>
                <a:path w="321310">
                  <a:moveTo>
                    <a:pt x="0" y="0"/>
                  </a:moveTo>
                  <a:lnTo>
                    <a:pt x="310254" y="0"/>
                  </a:lnTo>
                  <a:lnTo>
                    <a:pt x="32072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28150" y="569025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65083" y="4575104"/>
            <a:ext cx="2327243" cy="232724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041378" y="7615902"/>
            <a:ext cx="3813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28306" y="7691427"/>
            <a:ext cx="1549691" cy="52354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2889576" y="5690253"/>
            <a:ext cx="410845" cy="100965"/>
            <a:chOff x="12889576" y="5690253"/>
            <a:chExt cx="410845" cy="100965"/>
          </a:xfrm>
        </p:grpSpPr>
        <p:sp>
          <p:nvSpPr>
            <p:cNvPr id="23" name="object 23"/>
            <p:cNvSpPr/>
            <p:nvPr/>
          </p:nvSpPr>
          <p:spPr>
            <a:xfrm>
              <a:off x="12889576" y="5740514"/>
              <a:ext cx="321310" cy="0"/>
            </a:xfrm>
            <a:custGeom>
              <a:avLst/>
              <a:gdLst/>
              <a:ahLst/>
              <a:cxnLst/>
              <a:rect l="l" t="t" r="r" b="b"/>
              <a:pathLst>
                <a:path w="321309">
                  <a:moveTo>
                    <a:pt x="0" y="0"/>
                  </a:moveTo>
                  <a:lnTo>
                    <a:pt x="310254" y="0"/>
                  </a:lnTo>
                  <a:lnTo>
                    <a:pt x="32072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199828" y="569025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2917491" y="5268869"/>
            <a:ext cx="344805" cy="344805"/>
            <a:chOff x="12917491" y="5268869"/>
            <a:chExt cx="344805" cy="344805"/>
          </a:xfrm>
        </p:grpSpPr>
        <p:sp>
          <p:nvSpPr>
            <p:cNvPr id="26" name="object 26"/>
            <p:cNvSpPr/>
            <p:nvPr/>
          </p:nvSpPr>
          <p:spPr>
            <a:xfrm>
              <a:off x="12927962" y="5279339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0" y="0"/>
                  </a:moveTo>
                  <a:lnTo>
                    <a:pt x="262938" y="262938"/>
                  </a:lnTo>
                  <a:lnTo>
                    <a:pt x="270342" y="27034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155358" y="550673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76" y="0"/>
                  </a:moveTo>
                  <a:lnTo>
                    <a:pt x="0" y="71078"/>
                  </a:lnTo>
                  <a:lnTo>
                    <a:pt x="106614" y="106618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2922171" y="5859428"/>
            <a:ext cx="344805" cy="344805"/>
            <a:chOff x="12922171" y="5859428"/>
            <a:chExt cx="344805" cy="344805"/>
          </a:xfrm>
        </p:grpSpPr>
        <p:sp>
          <p:nvSpPr>
            <p:cNvPr id="29" name="object 29"/>
            <p:cNvSpPr/>
            <p:nvPr/>
          </p:nvSpPr>
          <p:spPr>
            <a:xfrm>
              <a:off x="12932642" y="5923102"/>
              <a:ext cx="270510" cy="270510"/>
            </a:xfrm>
            <a:custGeom>
              <a:avLst/>
              <a:gdLst/>
              <a:ahLst/>
              <a:cxnLst/>
              <a:rect l="l" t="t" r="r" b="b"/>
              <a:pathLst>
                <a:path w="270509" h="270510">
                  <a:moveTo>
                    <a:pt x="0" y="270342"/>
                  </a:moveTo>
                  <a:lnTo>
                    <a:pt x="262938" y="7404"/>
                  </a:lnTo>
                  <a:lnTo>
                    <a:pt x="27034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160038" y="5859428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106614" y="0"/>
                  </a:moveTo>
                  <a:lnTo>
                    <a:pt x="0" y="35539"/>
                  </a:lnTo>
                  <a:lnTo>
                    <a:pt x="71076" y="106617"/>
                  </a:lnTo>
                  <a:lnTo>
                    <a:pt x="106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08884" y="4296920"/>
            <a:ext cx="2878942" cy="2878943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6661660" y="5690253"/>
            <a:ext cx="410845" cy="100965"/>
            <a:chOff x="16661660" y="5690253"/>
            <a:chExt cx="410845" cy="100965"/>
          </a:xfrm>
        </p:grpSpPr>
        <p:sp>
          <p:nvSpPr>
            <p:cNvPr id="33" name="object 33"/>
            <p:cNvSpPr/>
            <p:nvPr/>
          </p:nvSpPr>
          <p:spPr>
            <a:xfrm>
              <a:off x="16661660" y="5740514"/>
              <a:ext cx="321310" cy="0"/>
            </a:xfrm>
            <a:custGeom>
              <a:avLst/>
              <a:gdLst/>
              <a:ahLst/>
              <a:cxnLst/>
              <a:rect l="l" t="t" r="r" b="b"/>
              <a:pathLst>
                <a:path w="321309">
                  <a:moveTo>
                    <a:pt x="0" y="0"/>
                  </a:moveTo>
                  <a:lnTo>
                    <a:pt x="310254" y="0"/>
                  </a:lnTo>
                  <a:lnTo>
                    <a:pt x="32072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971912" y="569025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5" name="object 3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208847" y="4575104"/>
            <a:ext cx="2327243" cy="2327243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9308476" y="2660639"/>
            <a:ext cx="3583940" cy="5991860"/>
            <a:chOff x="9308476" y="2660639"/>
            <a:chExt cx="3583940" cy="5991860"/>
          </a:xfrm>
        </p:grpSpPr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8389" y="4185908"/>
              <a:ext cx="1184861" cy="88864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8389" y="6402859"/>
              <a:ext cx="1184861" cy="8886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5133" y="5294384"/>
              <a:ext cx="1184861" cy="88401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5348" y="3232821"/>
              <a:ext cx="1183210" cy="88740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08476" y="7266233"/>
              <a:ext cx="1183210" cy="88278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74954" y="7469059"/>
              <a:ext cx="1183210" cy="118321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13886" y="2794461"/>
              <a:ext cx="1183210" cy="118321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58649" y="4173690"/>
              <a:ext cx="1183210" cy="118321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132885" y="5314637"/>
              <a:ext cx="1183210" cy="1183210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709119" y="3614815"/>
              <a:ext cx="1183210" cy="88278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05214" y="5821375"/>
              <a:ext cx="1183210" cy="118321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58649" y="6639822"/>
              <a:ext cx="1183210" cy="76954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362816" y="7111931"/>
              <a:ext cx="1183210" cy="1191507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698649" y="2660639"/>
              <a:ext cx="1036617" cy="1036617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12797956" y="7615902"/>
            <a:ext cx="35877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25" dirty="0">
                <a:solidFill>
                  <a:srgbClr val="16E7CF"/>
                </a:solidFill>
                <a:latin typeface="Century Gothic"/>
                <a:cs typeface="Century Gothic"/>
              </a:rPr>
              <a:t>Big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464996" y="7691427"/>
            <a:ext cx="1549691" cy="523544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 rot="21540000">
            <a:off x="287864" y="3498455"/>
            <a:ext cx="1765767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35"/>
              </a:lnSpc>
            </a:pPr>
            <a:r>
              <a:rPr sz="3450" b="1" spc="170" dirty="0">
                <a:solidFill>
                  <a:srgbClr val="00A2FF"/>
                </a:solidFill>
                <a:latin typeface="Gill Sans MT"/>
                <a:cs typeface="Gill Sans MT"/>
              </a:rPr>
              <a:t>3</a:t>
            </a:r>
            <a:r>
              <a:rPr sz="3450" b="1" spc="-140" dirty="0">
                <a:solidFill>
                  <a:srgbClr val="00A2FF"/>
                </a:solidFill>
                <a:latin typeface="Gill Sans MT"/>
                <a:cs typeface="Gill Sans MT"/>
              </a:rPr>
              <a:t> </a:t>
            </a:r>
            <a:r>
              <a:rPr sz="3450" b="1" spc="-50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endParaRPr sz="3450">
              <a:latin typeface="Gill Sans MT"/>
              <a:cs typeface="Gill Sans MT"/>
            </a:endParaRPr>
          </a:p>
        </p:txBody>
      </p:sp>
      <p:sp>
        <p:nvSpPr>
          <p:cNvPr id="54" name="object 54"/>
          <p:cNvSpPr txBox="1"/>
          <p:nvPr/>
        </p:nvSpPr>
        <p:spPr>
          <a:xfrm rot="21540000">
            <a:off x="10065795" y="9024742"/>
            <a:ext cx="2190947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45"/>
              </a:lnSpc>
            </a:pPr>
            <a:r>
              <a:rPr sz="3450" b="1" spc="-65" dirty="0">
                <a:solidFill>
                  <a:srgbClr val="EF5FA7"/>
                </a:solidFill>
                <a:latin typeface="Gill Sans MT"/>
                <a:cs typeface="Gill Sans MT"/>
              </a:rPr>
              <a:t>101</a:t>
            </a:r>
            <a:r>
              <a:rPr sz="3450" b="1" spc="-175" dirty="0">
                <a:solidFill>
                  <a:srgbClr val="EF5FA7"/>
                </a:solidFill>
                <a:latin typeface="Gill Sans MT"/>
                <a:cs typeface="Gill Sans MT"/>
              </a:rPr>
              <a:t> </a:t>
            </a:r>
            <a:r>
              <a:rPr sz="5175" b="1" spc="-67" baseline="1610" dirty="0">
                <a:solidFill>
                  <a:srgbClr val="FFFFFF"/>
                </a:solidFill>
                <a:latin typeface="Gill Sans MT"/>
                <a:cs typeface="Gill Sans MT"/>
              </a:rPr>
              <a:t>classes</a:t>
            </a:r>
            <a:endParaRPr sz="5175" baseline="161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035" y="64460"/>
            <a:ext cx="1888617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70" dirty="0"/>
              <a:t>Datasets</a:t>
            </a:r>
            <a:r>
              <a:rPr spc="-630" dirty="0"/>
              <a:t> </a:t>
            </a:r>
            <a:r>
              <a:rPr spc="-120" dirty="0"/>
              <a:t>we’re</a:t>
            </a:r>
            <a:r>
              <a:rPr spc="-625" dirty="0"/>
              <a:t> </a:t>
            </a:r>
            <a:r>
              <a:rPr spc="-100" dirty="0"/>
              <a:t>using/we’ve</a:t>
            </a:r>
            <a:r>
              <a:rPr spc="-625" dirty="0"/>
              <a:t> </a:t>
            </a:r>
            <a:r>
              <a:rPr spc="-20" dirty="0"/>
              <a:t>used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7782" y="2484908"/>
          <a:ext cx="18950305" cy="7052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7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1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76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475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10541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Notebook(s)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666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endParaRPr sz="3450">
                        <a:latin typeface="Times New Roman"/>
                        <a:cs typeface="Times New Roman"/>
                      </a:endParaRPr>
                    </a:p>
                    <a:p>
                      <a:pPr marL="26034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3450" b="1" dirty="0">
                          <a:latin typeface="Century Gothic"/>
                          <a:cs typeface="Century Gothic"/>
                        </a:rPr>
                        <a:t>Project</a:t>
                      </a:r>
                      <a:r>
                        <a:rPr sz="3450" b="1" spc="5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-20" dirty="0">
                          <a:latin typeface="Century Gothic"/>
                          <a:cs typeface="Century Gothic"/>
                        </a:rPr>
                        <a:t>name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666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201410">
                        <a:lnSpc>
                          <a:spcPct val="100000"/>
                        </a:lnSpc>
                        <a:spcBef>
                          <a:spcPts val="40"/>
                        </a:spcBef>
                        <a:tabLst>
                          <a:tab pos="8919210" algn="l"/>
                        </a:tabLst>
                      </a:pPr>
                      <a:r>
                        <a:rPr sz="3450" b="1" spc="-30" dirty="0">
                          <a:latin typeface="Century Gothic"/>
                          <a:cs typeface="Century Gothic"/>
                        </a:rPr>
                        <a:t>Number</a:t>
                      </a:r>
                      <a:r>
                        <a:rPr sz="3450" b="1" spc="-19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135" dirty="0"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3450" b="1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3450" b="1" spc="-30" dirty="0">
                          <a:latin typeface="Century Gothic"/>
                          <a:cs typeface="Century Gothic"/>
                        </a:rPr>
                        <a:t>Number</a:t>
                      </a:r>
                      <a:r>
                        <a:rPr sz="3450" b="1" spc="-19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135" dirty="0">
                          <a:latin typeface="Century Gothic"/>
                          <a:cs typeface="Century Gothic"/>
                        </a:rPr>
                        <a:t>of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  <a:p>
                      <a:pPr marR="676275" algn="r">
                        <a:lnSpc>
                          <a:spcPct val="100000"/>
                        </a:lnSpc>
                        <a:spcBef>
                          <a:spcPts val="315"/>
                        </a:spcBef>
                        <a:tabLst>
                          <a:tab pos="2774950" algn="l"/>
                          <a:tab pos="5656580" algn="l"/>
                          <a:tab pos="8438515" algn="l"/>
                        </a:tabLst>
                      </a:pPr>
                      <a:r>
                        <a:rPr sz="3450" b="1" spc="35" dirty="0">
                          <a:latin typeface="Century Gothic"/>
                          <a:cs typeface="Century Gothic"/>
                        </a:rPr>
                        <a:t>Dataset</a:t>
                      </a:r>
                      <a:r>
                        <a:rPr sz="3450" b="1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5175" b="1" spc="-44" baseline="36231" dirty="0">
                          <a:latin typeface="Century Gothic"/>
                          <a:cs typeface="Century Gothic"/>
                        </a:rPr>
                        <a:t>Number</a:t>
                      </a:r>
                      <a:r>
                        <a:rPr sz="5175" b="1" spc="-284" baseline="36231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5175" b="1" spc="202" baseline="36231" dirty="0">
                          <a:latin typeface="Century Gothic"/>
                          <a:cs typeface="Century Gothic"/>
                        </a:rPr>
                        <a:t>of</a:t>
                      </a:r>
                      <a:r>
                        <a:rPr sz="5175" b="1" baseline="36231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training</a:t>
                      </a:r>
                      <a:r>
                        <a:rPr sz="3450" b="1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3450" b="1" spc="100" dirty="0">
                          <a:latin typeface="Century Gothic"/>
                          <a:cs typeface="Century Gothic"/>
                        </a:rPr>
                        <a:t>testing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  <a:p>
                      <a:pPr marR="669925" algn="r">
                        <a:lnSpc>
                          <a:spcPct val="100000"/>
                        </a:lnSpc>
                        <a:spcBef>
                          <a:spcPts val="310"/>
                        </a:spcBef>
                        <a:tabLst>
                          <a:tab pos="2575560" algn="l"/>
                          <a:tab pos="5293995" algn="l"/>
                        </a:tabLst>
                      </a:pPr>
                      <a:r>
                        <a:rPr sz="5175" b="1" spc="-15" baseline="36231" dirty="0">
                          <a:latin typeface="Century Gothic"/>
                          <a:cs typeface="Century Gothic"/>
                        </a:rPr>
                        <a:t>classes</a:t>
                      </a:r>
                      <a:r>
                        <a:rPr sz="5175" b="1" baseline="36231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images</a:t>
                      </a:r>
                      <a:r>
                        <a:rPr sz="3450" b="1" dirty="0">
                          <a:latin typeface="Century Gothic"/>
                          <a:cs typeface="Century Gothic"/>
                        </a:rPr>
                        <a:t>	</a:t>
                      </a: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images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508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05410" algn="ctr">
                        <a:lnSpc>
                          <a:spcPct val="100000"/>
                        </a:lnSpc>
                      </a:pPr>
                      <a:r>
                        <a:rPr sz="2450" b="1" spc="80" dirty="0">
                          <a:latin typeface="Century Gothic"/>
                          <a:cs typeface="Century Gothic"/>
                        </a:rPr>
                        <a:t>04,</a:t>
                      </a:r>
                      <a:r>
                        <a:rPr sz="2450" b="1" spc="-13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dirty="0">
                          <a:latin typeface="Century Gothic"/>
                          <a:cs typeface="Century Gothic"/>
                        </a:rPr>
                        <a:t>05,</a:t>
                      </a:r>
                      <a:r>
                        <a:rPr sz="2450" b="1" spc="-13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spc="80" dirty="0">
                          <a:latin typeface="Century Gothic"/>
                          <a:cs typeface="Century Gothic"/>
                        </a:rPr>
                        <a:t>06,</a:t>
                      </a:r>
                      <a:r>
                        <a:rPr sz="2450" b="1" spc="-13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spc="-75" dirty="0">
                          <a:latin typeface="Century Gothic"/>
                          <a:cs typeface="Century Gothic"/>
                        </a:rPr>
                        <a:t>07,</a:t>
                      </a:r>
                      <a:r>
                        <a:rPr sz="2450" b="1" spc="-13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spc="95" dirty="0">
                          <a:latin typeface="Century Gothic"/>
                          <a:cs typeface="Century Gothic"/>
                        </a:rPr>
                        <a:t>08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0193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26034" algn="ctr">
                        <a:lnSpc>
                          <a:spcPct val="100000"/>
                        </a:lnSpc>
                      </a:pPr>
                      <a:r>
                        <a:rPr sz="2450" spc="150" dirty="0">
                          <a:latin typeface="Calibri"/>
                          <a:cs typeface="Calibri"/>
                        </a:rPr>
                        <a:t>FoodVision</a:t>
                      </a:r>
                      <a:r>
                        <a:rPr sz="245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Mini</a:t>
                      </a:r>
                      <a:r>
                        <a:rPr sz="245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(10%</a:t>
                      </a:r>
                      <a:r>
                        <a:rPr sz="245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0" dirty="0">
                          <a:latin typeface="Calibri"/>
                          <a:cs typeface="Calibri"/>
                        </a:rPr>
                        <a:t>data)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20193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9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2255"/>
                        </a:lnSpc>
                        <a:tabLst>
                          <a:tab pos="3700779" algn="l"/>
                          <a:tab pos="7058659" algn="l"/>
                          <a:tab pos="9869170" algn="l"/>
                        </a:tabLst>
                      </a:pPr>
                      <a:r>
                        <a:rPr sz="2450" spc="70" dirty="0">
                          <a:latin typeface="Calibri"/>
                          <a:cs typeface="Calibri"/>
                        </a:rPr>
                        <a:t>Food101</a:t>
                      </a:r>
                      <a:r>
                        <a:rPr sz="24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95" dirty="0">
                          <a:latin typeface="Calibri"/>
                          <a:cs typeface="Calibri"/>
                        </a:rPr>
                        <a:t>custom</a:t>
                      </a:r>
                      <a:r>
                        <a:rPr sz="24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95" dirty="0">
                          <a:latin typeface="Calibri"/>
                          <a:cs typeface="Calibri"/>
                        </a:rPr>
                        <a:t>split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3675" spc="217" baseline="37414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675" spc="-22" baseline="374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202" baseline="37414" dirty="0">
                          <a:latin typeface="Calibri"/>
                          <a:cs typeface="Calibri"/>
                        </a:rPr>
                        <a:t>(pizza,</a:t>
                      </a:r>
                      <a:r>
                        <a:rPr sz="3675" spc="-22" baseline="374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187" baseline="37414" dirty="0">
                          <a:latin typeface="Calibri"/>
                          <a:cs typeface="Calibri"/>
                        </a:rPr>
                        <a:t>steak,</a:t>
                      </a:r>
                      <a:r>
                        <a:rPr sz="3675" baseline="37414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450" spc="114" dirty="0">
                          <a:latin typeface="Calibri"/>
                          <a:cs typeface="Calibri"/>
                        </a:rPr>
                        <a:t>225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450" spc="85" dirty="0">
                          <a:latin typeface="Calibri"/>
                          <a:cs typeface="Calibri"/>
                        </a:rPr>
                        <a:t>75</a:t>
                      </a:r>
                      <a:endParaRPr sz="2450">
                        <a:latin typeface="Calibri"/>
                        <a:cs typeface="Calibri"/>
                      </a:endParaRPr>
                    </a:p>
                    <a:p>
                      <a:pPr marR="1972945" algn="ctr">
                        <a:lnSpc>
                          <a:spcPts val="2255"/>
                        </a:lnSpc>
                      </a:pPr>
                      <a:r>
                        <a:rPr sz="2450" spc="95" dirty="0">
                          <a:latin typeface="Calibri"/>
                          <a:cs typeface="Calibri"/>
                        </a:rPr>
                        <a:t>sushi)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20193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20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05410" algn="ctr">
                        <a:lnSpc>
                          <a:spcPct val="100000"/>
                        </a:lnSpc>
                      </a:pPr>
                      <a:r>
                        <a:rPr sz="2450" b="1" spc="-75" dirty="0">
                          <a:latin typeface="Century Gothic"/>
                          <a:cs typeface="Century Gothic"/>
                        </a:rPr>
                        <a:t>07,</a:t>
                      </a:r>
                      <a:r>
                        <a:rPr sz="2450" b="1" spc="-15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spc="65" dirty="0">
                          <a:latin typeface="Century Gothic"/>
                          <a:cs typeface="Century Gothic"/>
                        </a:rPr>
                        <a:t>08,</a:t>
                      </a:r>
                      <a:r>
                        <a:rPr sz="2450" b="1" spc="-15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spc="95" dirty="0">
                          <a:latin typeface="Century Gothic"/>
                          <a:cs typeface="Century Gothic"/>
                        </a:rPr>
                        <a:t>09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6604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26034" algn="ctr">
                        <a:lnSpc>
                          <a:spcPct val="100000"/>
                        </a:lnSpc>
                      </a:pPr>
                      <a:r>
                        <a:rPr sz="2450" spc="150" dirty="0">
                          <a:latin typeface="Calibri"/>
                          <a:cs typeface="Calibri"/>
                        </a:rPr>
                        <a:t>FoodVision</a:t>
                      </a:r>
                      <a:r>
                        <a:rPr sz="24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Mini</a:t>
                      </a:r>
                      <a:r>
                        <a:rPr sz="24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10" dirty="0">
                          <a:latin typeface="Calibri"/>
                          <a:cs typeface="Calibri"/>
                        </a:rPr>
                        <a:t>(20%</a:t>
                      </a:r>
                      <a:r>
                        <a:rPr sz="245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20" dirty="0">
                          <a:latin typeface="Calibri"/>
                          <a:cs typeface="Calibri"/>
                        </a:rPr>
                        <a:t>data)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2295"/>
                        </a:lnSpc>
                        <a:tabLst>
                          <a:tab pos="3700779" algn="l"/>
                          <a:tab pos="7050405" algn="l"/>
                          <a:tab pos="9794240" algn="l"/>
                        </a:tabLst>
                      </a:pPr>
                      <a:r>
                        <a:rPr sz="2450" spc="70" dirty="0">
                          <a:latin typeface="Calibri"/>
                          <a:cs typeface="Calibri"/>
                        </a:rPr>
                        <a:t>Food101</a:t>
                      </a:r>
                      <a:r>
                        <a:rPr sz="24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95" dirty="0">
                          <a:latin typeface="Calibri"/>
                          <a:cs typeface="Calibri"/>
                        </a:rPr>
                        <a:t>custom</a:t>
                      </a:r>
                      <a:r>
                        <a:rPr sz="24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95" dirty="0">
                          <a:latin typeface="Calibri"/>
                          <a:cs typeface="Calibri"/>
                        </a:rPr>
                        <a:t>split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3675" spc="217" baseline="35147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3675" spc="-22" baseline="35147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202" baseline="35147" dirty="0">
                          <a:latin typeface="Calibri"/>
                          <a:cs typeface="Calibri"/>
                        </a:rPr>
                        <a:t>(pizza,</a:t>
                      </a:r>
                      <a:r>
                        <a:rPr sz="3675" spc="-22" baseline="35147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187" baseline="35147" dirty="0">
                          <a:latin typeface="Calibri"/>
                          <a:cs typeface="Calibri"/>
                        </a:rPr>
                        <a:t>steak,</a:t>
                      </a:r>
                      <a:r>
                        <a:rPr sz="3675" baseline="35147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450" spc="160" dirty="0">
                          <a:latin typeface="Calibri"/>
                          <a:cs typeface="Calibri"/>
                        </a:rPr>
                        <a:t>450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450" spc="-25" dirty="0">
                          <a:latin typeface="Calibri"/>
                          <a:cs typeface="Calibri"/>
                        </a:rPr>
                        <a:t>150</a:t>
                      </a:r>
                      <a:endParaRPr sz="2450">
                        <a:latin typeface="Calibri"/>
                        <a:cs typeface="Calibri"/>
                      </a:endParaRPr>
                    </a:p>
                    <a:p>
                      <a:pPr marR="1972945" algn="ctr">
                        <a:lnSpc>
                          <a:spcPts val="2295"/>
                        </a:lnSpc>
                      </a:pPr>
                      <a:r>
                        <a:rPr sz="2450" spc="95" dirty="0">
                          <a:latin typeface="Calibri"/>
                          <a:cs typeface="Calibri"/>
                        </a:rPr>
                        <a:t>sushi)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6604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34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05410" algn="ctr">
                        <a:lnSpc>
                          <a:spcPct val="100000"/>
                        </a:lnSpc>
                      </a:pPr>
                      <a:r>
                        <a:rPr sz="2450" b="1" spc="120" dirty="0">
                          <a:latin typeface="Century Gothic"/>
                          <a:cs typeface="Century Gothic"/>
                        </a:rPr>
                        <a:t>09</a:t>
                      </a:r>
                      <a:r>
                        <a:rPr sz="2450" b="1" spc="-16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spc="85" dirty="0">
                          <a:latin typeface="Century Gothic"/>
                          <a:cs typeface="Century Gothic"/>
                        </a:rPr>
                        <a:t>(this</a:t>
                      </a:r>
                      <a:r>
                        <a:rPr sz="2450" b="1" spc="-16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450" b="1" spc="-20" dirty="0">
                          <a:latin typeface="Century Gothic"/>
                          <a:cs typeface="Century Gothic"/>
                        </a:rPr>
                        <a:t>one)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9715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26034" algn="ctr">
                        <a:lnSpc>
                          <a:spcPct val="100000"/>
                        </a:lnSpc>
                      </a:pPr>
                      <a:r>
                        <a:rPr sz="2450" spc="150" dirty="0">
                          <a:latin typeface="Calibri"/>
                          <a:cs typeface="Calibri"/>
                        </a:rPr>
                        <a:t>FoodVision</a:t>
                      </a:r>
                      <a:r>
                        <a:rPr sz="245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60" dirty="0">
                          <a:latin typeface="Calibri"/>
                          <a:cs typeface="Calibri"/>
                        </a:rPr>
                        <a:t>Big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10" dirty="0">
                          <a:latin typeface="Calibri"/>
                          <a:cs typeface="Calibri"/>
                        </a:rPr>
                        <a:t>(20%</a:t>
                      </a:r>
                      <a:r>
                        <a:rPr sz="245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0" dirty="0">
                          <a:latin typeface="Calibri"/>
                          <a:cs typeface="Calibri"/>
                        </a:rPr>
                        <a:t>data)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80975">
                        <a:lnSpc>
                          <a:spcPts val="2255"/>
                        </a:lnSpc>
                        <a:tabLst>
                          <a:tab pos="3662679" algn="l"/>
                          <a:tab pos="6924675" algn="l"/>
                          <a:tab pos="9678670" algn="l"/>
                        </a:tabLst>
                      </a:pPr>
                      <a:r>
                        <a:rPr sz="2450" spc="70" dirty="0">
                          <a:latin typeface="Calibri"/>
                          <a:cs typeface="Calibri"/>
                        </a:rPr>
                        <a:t>Food101</a:t>
                      </a:r>
                      <a:r>
                        <a:rPr sz="245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95" dirty="0">
                          <a:latin typeface="Calibri"/>
                          <a:cs typeface="Calibri"/>
                        </a:rPr>
                        <a:t>custom</a:t>
                      </a:r>
                      <a:r>
                        <a:rPr sz="245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95" dirty="0">
                          <a:latin typeface="Calibri"/>
                          <a:cs typeface="Calibri"/>
                        </a:rPr>
                        <a:t>split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3675" spc="-97" baseline="37414" dirty="0">
                          <a:latin typeface="Calibri"/>
                          <a:cs typeface="Calibri"/>
                        </a:rPr>
                        <a:t>101</a:t>
                      </a:r>
                      <a:r>
                        <a:rPr sz="3675" spc="75" baseline="374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baseline="37414" dirty="0">
                          <a:latin typeface="Calibri"/>
                          <a:cs typeface="Calibri"/>
                        </a:rPr>
                        <a:t>(all</a:t>
                      </a:r>
                      <a:r>
                        <a:rPr sz="3675" spc="67" baseline="37414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89" baseline="37414" dirty="0">
                          <a:latin typeface="Calibri"/>
                          <a:cs typeface="Calibri"/>
                        </a:rPr>
                        <a:t>Food101</a:t>
                      </a:r>
                      <a:r>
                        <a:rPr sz="3675" baseline="37414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450" spc="-10" dirty="0">
                          <a:latin typeface="Calibri"/>
                          <a:cs typeface="Calibri"/>
                        </a:rPr>
                        <a:t>15150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450" spc="165" dirty="0">
                          <a:latin typeface="Calibri"/>
                          <a:cs typeface="Calibri"/>
                        </a:rPr>
                        <a:t>5050</a:t>
                      </a:r>
                      <a:endParaRPr sz="2450">
                        <a:latin typeface="Calibri"/>
                        <a:cs typeface="Calibri"/>
                      </a:endParaRPr>
                    </a:p>
                    <a:p>
                      <a:pPr marR="1972945" algn="ctr">
                        <a:lnSpc>
                          <a:spcPts val="2255"/>
                        </a:lnSpc>
                      </a:pPr>
                      <a:r>
                        <a:rPr sz="2450" spc="135" dirty="0">
                          <a:latin typeface="Calibri"/>
                          <a:cs typeface="Calibri"/>
                        </a:rPr>
                        <a:t>classes)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97155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36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05410" algn="ctr">
                        <a:lnSpc>
                          <a:spcPct val="100000"/>
                        </a:lnSpc>
                      </a:pPr>
                      <a:r>
                        <a:rPr sz="2450" b="1" spc="40" dirty="0">
                          <a:latin typeface="Century Gothic"/>
                          <a:cs typeface="Century Gothic"/>
                        </a:rPr>
                        <a:t>Extension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762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26034" algn="ctr">
                        <a:lnSpc>
                          <a:spcPct val="100000"/>
                        </a:lnSpc>
                      </a:pPr>
                      <a:r>
                        <a:rPr sz="2450" spc="150" dirty="0">
                          <a:latin typeface="Calibri"/>
                          <a:cs typeface="Calibri"/>
                        </a:rPr>
                        <a:t>FoodVision</a:t>
                      </a:r>
                      <a:r>
                        <a:rPr sz="245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35" dirty="0">
                          <a:latin typeface="Calibri"/>
                          <a:cs typeface="Calibri"/>
                        </a:rPr>
                        <a:t>Big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548005">
                        <a:lnSpc>
                          <a:spcPts val="2295"/>
                        </a:lnSpc>
                        <a:tabLst>
                          <a:tab pos="3662679" algn="l"/>
                          <a:tab pos="6884670" algn="l"/>
                          <a:tab pos="9596120" algn="l"/>
                        </a:tabLst>
                      </a:pPr>
                      <a:r>
                        <a:rPr sz="2450" spc="70" dirty="0">
                          <a:latin typeface="Calibri"/>
                          <a:cs typeface="Calibri"/>
                        </a:rPr>
                        <a:t>Food101</a:t>
                      </a:r>
                      <a:r>
                        <a:rPr sz="245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all</a:t>
                      </a:r>
                      <a:r>
                        <a:rPr sz="2450" spc="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450" spc="145" dirty="0">
                          <a:latin typeface="Calibri"/>
                          <a:cs typeface="Calibri"/>
                        </a:rPr>
                        <a:t>data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3675" spc="-97" baseline="35147" dirty="0">
                          <a:latin typeface="Calibri"/>
                          <a:cs typeface="Calibri"/>
                        </a:rPr>
                        <a:t>101</a:t>
                      </a:r>
                      <a:r>
                        <a:rPr sz="3675" spc="75" baseline="35147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baseline="35147" dirty="0">
                          <a:latin typeface="Calibri"/>
                          <a:cs typeface="Calibri"/>
                        </a:rPr>
                        <a:t>(all</a:t>
                      </a:r>
                      <a:r>
                        <a:rPr sz="3675" spc="67" baseline="35147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75" spc="89" baseline="35147" dirty="0">
                          <a:latin typeface="Calibri"/>
                          <a:cs typeface="Calibri"/>
                        </a:rPr>
                        <a:t>Food101</a:t>
                      </a:r>
                      <a:r>
                        <a:rPr sz="3675" baseline="35147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450" spc="110" dirty="0">
                          <a:latin typeface="Calibri"/>
                          <a:cs typeface="Calibri"/>
                        </a:rPr>
                        <a:t>75750</a:t>
                      </a:r>
                      <a:r>
                        <a:rPr sz="2450" dirty="0">
                          <a:latin typeface="Calibri"/>
                          <a:cs typeface="Calibri"/>
                        </a:rPr>
                        <a:t>	</a:t>
                      </a:r>
                      <a:r>
                        <a:rPr sz="2450" spc="150" dirty="0">
                          <a:latin typeface="Calibri"/>
                          <a:cs typeface="Calibri"/>
                        </a:rPr>
                        <a:t>25250</a:t>
                      </a:r>
                      <a:endParaRPr sz="2450">
                        <a:latin typeface="Calibri"/>
                        <a:cs typeface="Calibri"/>
                      </a:endParaRPr>
                    </a:p>
                    <a:p>
                      <a:pPr marR="1972945" algn="ctr">
                        <a:lnSpc>
                          <a:spcPts val="2295"/>
                        </a:lnSpc>
                      </a:pPr>
                      <a:r>
                        <a:rPr sz="2450" spc="135" dirty="0">
                          <a:latin typeface="Calibri"/>
                          <a:cs typeface="Calibri"/>
                        </a:rPr>
                        <a:t>classes)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616859" y="9624960"/>
            <a:ext cx="13015594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Food101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dataset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Food101</a:t>
            </a:r>
            <a:r>
              <a:rPr sz="1800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6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r>
              <a:rPr sz="1800" spc="6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see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splits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0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10" dirty="0">
                <a:solidFill>
                  <a:srgbClr val="FFFFFF"/>
                </a:solidFill>
                <a:latin typeface="Calibri"/>
                <a:cs typeface="Calibri"/>
              </a:rPr>
              <a:t>created</a:t>
            </a:r>
            <a:r>
              <a:rPr sz="18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u="heavy" spc="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04.</a:t>
            </a:r>
            <a:r>
              <a:rPr sz="18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Custom</a:t>
            </a:r>
            <a:r>
              <a:rPr sz="18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Data</a:t>
            </a:r>
            <a:r>
              <a:rPr sz="1800" u="heavy" spc="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Creation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notebook.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48435">
              <a:lnSpc>
                <a:spcPct val="100000"/>
              </a:lnSpc>
              <a:spcBef>
                <a:spcPts val="130"/>
              </a:spcBef>
            </a:pPr>
            <a:r>
              <a:rPr spc="365" dirty="0"/>
              <a:t>What</a:t>
            </a:r>
            <a:r>
              <a:rPr spc="-650" dirty="0"/>
              <a:t> </a:t>
            </a:r>
            <a:r>
              <a:rPr spc="285" dirty="0"/>
              <a:t>is</a:t>
            </a:r>
            <a:r>
              <a:rPr spc="-645" dirty="0"/>
              <a:t> </a:t>
            </a:r>
            <a:r>
              <a:rPr spc="-175" dirty="0"/>
              <a:t>model</a:t>
            </a:r>
            <a:r>
              <a:rPr spc="-645" dirty="0"/>
              <a:t> </a:t>
            </a:r>
            <a:r>
              <a:rPr spc="-70" dirty="0"/>
              <a:t>deployment?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61581" y="4036831"/>
            <a:ext cx="526415" cy="100965"/>
            <a:chOff x="3961581" y="4036831"/>
            <a:chExt cx="526415" cy="100965"/>
          </a:xfrm>
        </p:grpSpPr>
        <p:sp>
          <p:nvSpPr>
            <p:cNvPr id="4" name="object 4"/>
            <p:cNvSpPr/>
            <p:nvPr/>
          </p:nvSpPr>
          <p:spPr>
            <a:xfrm>
              <a:off x="3961581" y="4087091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87224" y="403683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000269" y="3485900"/>
            <a:ext cx="438784" cy="438784"/>
            <a:chOff x="4000269" y="3485900"/>
            <a:chExt cx="438784" cy="438784"/>
          </a:xfrm>
        </p:grpSpPr>
        <p:sp>
          <p:nvSpPr>
            <p:cNvPr id="7" name="object 7"/>
            <p:cNvSpPr/>
            <p:nvPr/>
          </p:nvSpPr>
          <p:spPr>
            <a:xfrm>
              <a:off x="4010740" y="3496370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0" y="0"/>
                  </a:moveTo>
                  <a:lnTo>
                    <a:pt x="356766" y="356766"/>
                  </a:lnTo>
                  <a:lnTo>
                    <a:pt x="364170" y="36417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331967" y="3817597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8" y="0"/>
                  </a:moveTo>
                  <a:lnTo>
                    <a:pt x="0" y="71078"/>
                  </a:lnTo>
                  <a:lnTo>
                    <a:pt x="106617" y="106617"/>
                  </a:lnTo>
                  <a:lnTo>
                    <a:pt x="71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006265" y="4239409"/>
            <a:ext cx="438784" cy="438784"/>
            <a:chOff x="4006265" y="4239409"/>
            <a:chExt cx="438784" cy="438784"/>
          </a:xfrm>
        </p:grpSpPr>
        <p:sp>
          <p:nvSpPr>
            <p:cNvPr id="10" name="object 10"/>
            <p:cNvSpPr/>
            <p:nvPr/>
          </p:nvSpPr>
          <p:spPr>
            <a:xfrm>
              <a:off x="4016736" y="4303083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89" h="364489">
                  <a:moveTo>
                    <a:pt x="0" y="364170"/>
                  </a:moveTo>
                  <a:lnTo>
                    <a:pt x="356766" y="7404"/>
                  </a:lnTo>
                  <a:lnTo>
                    <a:pt x="36417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7963" y="423940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7796" y="2095789"/>
            <a:ext cx="1517696" cy="113827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7796" y="4935493"/>
            <a:ext cx="1517696" cy="113827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3626" y="3515640"/>
            <a:ext cx="1517696" cy="113234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82940" y="2237984"/>
            <a:ext cx="3687655" cy="3687655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8793254" y="4036831"/>
            <a:ext cx="526415" cy="100965"/>
            <a:chOff x="8793254" y="4036831"/>
            <a:chExt cx="526415" cy="100965"/>
          </a:xfrm>
        </p:grpSpPr>
        <p:sp>
          <p:nvSpPr>
            <p:cNvPr id="17" name="object 17"/>
            <p:cNvSpPr/>
            <p:nvPr/>
          </p:nvSpPr>
          <p:spPr>
            <a:xfrm>
              <a:off x="8793254" y="4087091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18898" y="403683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8716591" y="8308953"/>
            <a:ext cx="526415" cy="100965"/>
            <a:chOff x="8716591" y="8308953"/>
            <a:chExt cx="526415" cy="100965"/>
          </a:xfrm>
        </p:grpSpPr>
        <p:sp>
          <p:nvSpPr>
            <p:cNvPr id="20" name="object 20"/>
            <p:cNvSpPr/>
            <p:nvPr/>
          </p:nvSpPr>
          <p:spPr>
            <a:xfrm>
              <a:off x="8716591" y="835921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142235" y="830895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494151" y="2594312"/>
            <a:ext cx="2980978" cy="298097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3617136" y="3673345"/>
            <a:ext cx="415290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30" dirty="0">
                <a:solidFill>
                  <a:srgbClr val="16E7CF"/>
                </a:solidFill>
                <a:latin typeface="Calibri"/>
                <a:cs typeface="Calibri"/>
              </a:rPr>
              <a:t>Someone</a:t>
            </a:r>
            <a:r>
              <a:rPr sz="4950" spc="-6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00" dirty="0">
                <a:solidFill>
                  <a:srgbClr val="16E7CF"/>
                </a:solidFill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616424" y="7907032"/>
            <a:ext cx="457708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415" dirty="0">
                <a:solidFill>
                  <a:srgbClr val="16E7CF"/>
                </a:solidFill>
                <a:latin typeface="Calibri"/>
                <a:cs typeface="Calibri"/>
              </a:rPr>
              <a:t>Something</a:t>
            </a:r>
            <a:r>
              <a:rPr sz="4950" spc="-4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00" dirty="0">
                <a:solidFill>
                  <a:srgbClr val="16E7CF"/>
                </a:solidFill>
                <a:latin typeface="Calibri"/>
                <a:cs typeface="Calibri"/>
              </a:rPr>
              <a:t>else</a:t>
            </a:r>
            <a:endParaRPr sz="495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37884" y="9893048"/>
            <a:ext cx="23780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34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6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45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531313" y="7672113"/>
            <a:ext cx="2801964" cy="107820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2777" y="7219673"/>
            <a:ext cx="3303674" cy="219743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2144471" y="9893048"/>
            <a:ext cx="1020444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621835" y="8268203"/>
            <a:ext cx="526415" cy="100965"/>
            <a:chOff x="4621835" y="8268203"/>
            <a:chExt cx="526415" cy="100965"/>
          </a:xfrm>
        </p:grpSpPr>
        <p:sp>
          <p:nvSpPr>
            <p:cNvPr id="30" name="object 30"/>
            <p:cNvSpPr/>
            <p:nvPr/>
          </p:nvSpPr>
          <p:spPr>
            <a:xfrm>
              <a:off x="4621835" y="831846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5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47478" y="826820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5966132" y="6755487"/>
            <a:ext cx="200025" cy="1105535"/>
            <a:chOff x="15966132" y="6755487"/>
            <a:chExt cx="200025" cy="1105535"/>
          </a:xfrm>
        </p:grpSpPr>
        <p:sp>
          <p:nvSpPr>
            <p:cNvPr id="33" name="object 33"/>
            <p:cNvSpPr/>
            <p:nvPr/>
          </p:nvSpPr>
          <p:spPr>
            <a:xfrm>
              <a:off x="16047971" y="6776429"/>
              <a:ext cx="97155" cy="932815"/>
            </a:xfrm>
            <a:custGeom>
              <a:avLst/>
              <a:gdLst/>
              <a:ahLst/>
              <a:cxnLst/>
              <a:rect l="l" t="t" r="r" b="b"/>
              <a:pathLst>
                <a:path w="97155" h="932815">
                  <a:moveTo>
                    <a:pt x="0" y="932548"/>
                  </a:moveTo>
                  <a:lnTo>
                    <a:pt x="16121" y="850385"/>
                  </a:lnTo>
                  <a:lnTo>
                    <a:pt x="27160" y="790017"/>
                  </a:lnTo>
                  <a:lnTo>
                    <a:pt x="37388" y="730942"/>
                  </a:lnTo>
                  <a:lnTo>
                    <a:pt x="46806" y="673161"/>
                  </a:lnTo>
                  <a:lnTo>
                    <a:pt x="55413" y="616672"/>
                  </a:lnTo>
                  <a:lnTo>
                    <a:pt x="63210" y="561477"/>
                  </a:lnTo>
                  <a:lnTo>
                    <a:pt x="70197" y="507575"/>
                  </a:lnTo>
                  <a:lnTo>
                    <a:pt x="76373" y="454967"/>
                  </a:lnTo>
                  <a:lnTo>
                    <a:pt x="81738" y="403651"/>
                  </a:lnTo>
                  <a:lnTo>
                    <a:pt x="86293" y="353629"/>
                  </a:lnTo>
                  <a:lnTo>
                    <a:pt x="90038" y="304899"/>
                  </a:lnTo>
                  <a:lnTo>
                    <a:pt x="92972" y="257463"/>
                  </a:lnTo>
                  <a:lnTo>
                    <a:pt x="95095" y="211320"/>
                  </a:lnTo>
                  <a:lnTo>
                    <a:pt x="96409" y="166470"/>
                  </a:lnTo>
                  <a:lnTo>
                    <a:pt x="96911" y="122913"/>
                  </a:lnTo>
                  <a:lnTo>
                    <a:pt x="96603" y="80649"/>
                  </a:lnTo>
                  <a:lnTo>
                    <a:pt x="95485" y="39678"/>
                  </a:lnTo>
                  <a:lnTo>
                    <a:pt x="93556" y="0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966132" y="7670535"/>
              <a:ext cx="172720" cy="190500"/>
            </a:xfrm>
            <a:custGeom>
              <a:avLst/>
              <a:gdLst/>
              <a:ahLst/>
              <a:cxnLst/>
              <a:rect l="l" t="t" r="r" b="b"/>
              <a:pathLst>
                <a:path w="172719" h="190500">
                  <a:moveTo>
                    <a:pt x="0" y="0"/>
                  </a:moveTo>
                  <a:lnTo>
                    <a:pt x="50228" y="190153"/>
                  </a:lnTo>
                  <a:lnTo>
                    <a:pt x="172214" y="35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5818094" y="4542550"/>
            <a:ext cx="255270" cy="1115060"/>
            <a:chOff x="15818094" y="4542550"/>
            <a:chExt cx="255270" cy="1115060"/>
          </a:xfrm>
        </p:grpSpPr>
        <p:sp>
          <p:nvSpPr>
            <p:cNvPr id="36" name="object 36"/>
            <p:cNvSpPr/>
            <p:nvPr/>
          </p:nvSpPr>
          <p:spPr>
            <a:xfrm>
              <a:off x="15896317" y="4690975"/>
              <a:ext cx="156210" cy="946150"/>
            </a:xfrm>
            <a:custGeom>
              <a:avLst/>
              <a:gdLst/>
              <a:ahLst/>
              <a:cxnLst/>
              <a:rect l="l" t="t" r="r" b="b"/>
              <a:pathLst>
                <a:path w="156209" h="946150">
                  <a:moveTo>
                    <a:pt x="155382" y="945532"/>
                  </a:moveTo>
                  <a:lnTo>
                    <a:pt x="156052" y="906628"/>
                  </a:lnTo>
                  <a:lnTo>
                    <a:pt x="155775" y="866635"/>
                  </a:lnTo>
                  <a:lnTo>
                    <a:pt x="154549" y="825553"/>
                  </a:lnTo>
                  <a:lnTo>
                    <a:pt x="152376" y="783381"/>
                  </a:lnTo>
                  <a:lnTo>
                    <a:pt x="149255" y="740120"/>
                  </a:lnTo>
                  <a:lnTo>
                    <a:pt x="145186" y="695770"/>
                  </a:lnTo>
                  <a:lnTo>
                    <a:pt x="140169" y="650330"/>
                  </a:lnTo>
                  <a:lnTo>
                    <a:pt x="134204" y="603801"/>
                  </a:lnTo>
                  <a:lnTo>
                    <a:pt x="127291" y="556183"/>
                  </a:lnTo>
                  <a:lnTo>
                    <a:pt x="119430" y="507476"/>
                  </a:lnTo>
                  <a:lnTo>
                    <a:pt x="110622" y="457679"/>
                  </a:lnTo>
                  <a:lnTo>
                    <a:pt x="100866" y="406793"/>
                  </a:lnTo>
                  <a:lnTo>
                    <a:pt x="90161" y="354817"/>
                  </a:lnTo>
                  <a:lnTo>
                    <a:pt x="78509" y="301753"/>
                  </a:lnTo>
                  <a:lnTo>
                    <a:pt x="65909" y="247599"/>
                  </a:lnTo>
                  <a:lnTo>
                    <a:pt x="52362" y="192355"/>
                  </a:lnTo>
                  <a:lnTo>
                    <a:pt x="37866" y="136023"/>
                  </a:lnTo>
                  <a:lnTo>
                    <a:pt x="22422" y="78601"/>
                  </a:lnTo>
                  <a:lnTo>
                    <a:pt x="6031" y="20090"/>
                  </a:lnTo>
                  <a:lnTo>
                    <a:pt x="0" y="0"/>
                  </a:lnTo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5818094" y="4542550"/>
              <a:ext cx="168910" cy="194310"/>
            </a:xfrm>
            <a:custGeom>
              <a:avLst/>
              <a:gdLst/>
              <a:ahLst/>
              <a:cxnLst/>
              <a:rect l="l" t="t" r="r" b="b"/>
              <a:pathLst>
                <a:path w="168909" h="194310">
                  <a:moveTo>
                    <a:pt x="33663" y="0"/>
                  </a:moveTo>
                  <a:lnTo>
                    <a:pt x="0" y="193772"/>
                  </a:lnTo>
                  <a:lnTo>
                    <a:pt x="168487" y="143192"/>
                  </a:lnTo>
                  <a:lnTo>
                    <a:pt x="336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583633" y="6954739"/>
            <a:ext cx="2802255" cy="2809240"/>
            <a:chOff x="9583633" y="6954739"/>
            <a:chExt cx="2802255" cy="2809240"/>
          </a:xfrm>
        </p:grpSpPr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83633" y="6961720"/>
              <a:ext cx="2801964" cy="280196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73728" y="6954739"/>
              <a:ext cx="418835" cy="41883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85083" y="6954739"/>
              <a:ext cx="418835" cy="41883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 rot="60000">
            <a:off x="14007234" y="5763198"/>
            <a:ext cx="3631654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3450" b="1" spc="-335" dirty="0">
                <a:solidFill>
                  <a:srgbClr val="FFFFFF"/>
                </a:solidFill>
                <a:latin typeface="Gill Sans MT"/>
                <a:cs typeface="Gill Sans MT"/>
              </a:rPr>
              <a:t>These</a:t>
            </a:r>
            <a:r>
              <a:rPr sz="3450" b="1" spc="-8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3450" b="1" spc="-14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45" dirty="0">
                <a:solidFill>
                  <a:srgbClr val="FFFFFF"/>
                </a:solidFill>
                <a:latin typeface="Gill Sans MT"/>
                <a:cs typeface="Gill Sans MT"/>
              </a:rPr>
              <a:t>mix</a:t>
            </a:r>
            <a:r>
              <a:rPr sz="3450" b="1" spc="-114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30" dirty="0">
                <a:solidFill>
                  <a:srgbClr val="FFFFFF"/>
                </a:solidFill>
                <a:latin typeface="Gill Sans MT"/>
                <a:cs typeface="Gill Sans MT"/>
              </a:rPr>
              <a:t>and</a:t>
            </a:r>
            <a:endParaRPr sz="3450">
              <a:latin typeface="Gill Sans MT"/>
              <a:cs typeface="Gill Sans MT"/>
            </a:endParaRPr>
          </a:p>
        </p:txBody>
      </p:sp>
      <p:sp>
        <p:nvSpPr>
          <p:cNvPr id="43" name="object 43"/>
          <p:cNvSpPr txBox="1"/>
          <p:nvPr/>
        </p:nvSpPr>
        <p:spPr>
          <a:xfrm rot="60000">
            <a:off x="15174360" y="6262583"/>
            <a:ext cx="1280072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3450" b="1" spc="-175" dirty="0">
                <a:solidFill>
                  <a:srgbClr val="FFFFFF"/>
                </a:solidFill>
                <a:latin typeface="Gill Sans MT"/>
                <a:cs typeface="Gill Sans MT"/>
              </a:rPr>
              <a:t>match</a:t>
            </a:r>
            <a:endParaRPr sz="3450">
              <a:latin typeface="Gill Sans MT"/>
              <a:cs typeface="Gill Sans MT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2764668" y="4036831"/>
            <a:ext cx="526415" cy="100965"/>
            <a:chOff x="12764668" y="4036831"/>
            <a:chExt cx="526415" cy="100965"/>
          </a:xfrm>
        </p:grpSpPr>
        <p:sp>
          <p:nvSpPr>
            <p:cNvPr id="45" name="object 45"/>
            <p:cNvSpPr/>
            <p:nvPr/>
          </p:nvSpPr>
          <p:spPr>
            <a:xfrm>
              <a:off x="12764668" y="4087091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4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190320" y="403683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2764668" y="8308953"/>
            <a:ext cx="526415" cy="100965"/>
            <a:chOff x="12764668" y="8308953"/>
            <a:chExt cx="526415" cy="100965"/>
          </a:xfrm>
        </p:grpSpPr>
        <p:sp>
          <p:nvSpPr>
            <p:cNvPr id="48" name="object 48"/>
            <p:cNvSpPr/>
            <p:nvPr/>
          </p:nvSpPr>
          <p:spPr>
            <a:xfrm>
              <a:off x="12764668" y="8359213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4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3190320" y="830895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 rot="60000">
            <a:off x="14063450" y="8841216"/>
            <a:ext cx="4782787" cy="43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85"/>
              </a:lnSpc>
            </a:pPr>
            <a:r>
              <a:rPr sz="3450" b="1" spc="-185" dirty="0">
                <a:solidFill>
                  <a:srgbClr val="FFFFFF"/>
                </a:solidFill>
                <a:latin typeface="Gill Sans MT"/>
                <a:cs typeface="Gill Sans MT"/>
              </a:rPr>
              <a:t>(another</a:t>
            </a:r>
            <a:r>
              <a:rPr sz="34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295" dirty="0">
                <a:solidFill>
                  <a:srgbClr val="FFFFFF"/>
                </a:solidFill>
                <a:latin typeface="Gill Sans MT"/>
                <a:cs typeface="Gill Sans MT"/>
              </a:rPr>
              <a:t>app</a:t>
            </a:r>
            <a:r>
              <a:rPr sz="34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400" dirty="0">
                <a:solidFill>
                  <a:srgbClr val="FFFFFF"/>
                </a:solidFill>
                <a:latin typeface="Gill Sans MT"/>
                <a:cs typeface="Gill Sans MT"/>
              </a:rPr>
              <a:t>or</a:t>
            </a:r>
            <a:r>
              <a:rPr sz="34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450" b="1" spc="-150" dirty="0">
                <a:solidFill>
                  <a:srgbClr val="FFFFFF"/>
                </a:solidFill>
                <a:latin typeface="Gill Sans MT"/>
                <a:cs typeface="Gill Sans MT"/>
              </a:rPr>
              <a:t>program)</a:t>
            </a:r>
            <a:endParaRPr sz="34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b="0" spc="550" dirty="0">
                <a:latin typeface="Calibri"/>
                <a:cs typeface="Calibri"/>
              </a:rPr>
              <a:t>“Why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65" dirty="0">
                <a:latin typeface="Calibri"/>
                <a:cs typeface="Calibri"/>
              </a:rPr>
              <a:t>deploy</a:t>
            </a:r>
            <a:r>
              <a:rPr b="0" spc="-480" dirty="0">
                <a:latin typeface="Calibri"/>
                <a:cs typeface="Calibri"/>
              </a:rPr>
              <a:t> </a:t>
            </a:r>
            <a:r>
              <a:rPr b="0" spc="585" dirty="0">
                <a:latin typeface="Calibri"/>
                <a:cs typeface="Calibri"/>
              </a:rPr>
              <a:t>machine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385" dirty="0">
                <a:latin typeface="Calibri"/>
                <a:cs typeface="Calibri"/>
              </a:rPr>
              <a:t>learning </a:t>
            </a:r>
            <a:r>
              <a:rPr b="0" spc="490" dirty="0">
                <a:latin typeface="Calibri"/>
                <a:cs typeface="Calibri"/>
              </a:rPr>
              <a:t>models?”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2437" y="7998321"/>
            <a:ext cx="33585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14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34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34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fun…</a:t>
            </a:r>
            <a:r>
              <a:rPr sz="34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and…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5517" y="1927745"/>
            <a:ext cx="7453065" cy="74530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060" y="138442"/>
            <a:ext cx="820991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600" dirty="0">
                <a:latin typeface="Calibri"/>
                <a:cs typeface="Calibri"/>
              </a:rPr>
              <a:t>Three</a:t>
            </a:r>
            <a:r>
              <a:rPr b="0" spc="-500" dirty="0">
                <a:latin typeface="Calibri"/>
                <a:cs typeface="Calibri"/>
              </a:rPr>
              <a:t> </a:t>
            </a:r>
            <a:r>
              <a:rPr b="0" spc="590" dirty="0">
                <a:latin typeface="Calibri"/>
                <a:cs typeface="Calibri"/>
              </a:rPr>
              <a:t>datasets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51353" y="1406082"/>
            <a:ext cx="5082540" cy="9632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212725">
              <a:lnSpc>
                <a:spcPts val="3270"/>
              </a:lnSpc>
              <a:spcBef>
                <a:spcPts val="110"/>
              </a:spcBef>
            </a:pPr>
            <a:r>
              <a:rPr sz="4275" b="1" baseline="-5847" dirty="0">
                <a:solidFill>
                  <a:srgbClr val="FFFFFF"/>
                </a:solidFill>
                <a:latin typeface="Gill Sans MT"/>
                <a:cs typeface="Gill Sans MT"/>
              </a:rPr>
              <a:t>(possibly</a:t>
            </a:r>
            <a:r>
              <a:rPr sz="4275" b="1" spc="-150" baseline="-584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397" baseline="-2923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4275" b="1" spc="-142" baseline="-292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262" baseline="-1949" dirty="0">
                <a:solidFill>
                  <a:srgbClr val="FFFFFF"/>
                </a:solidFill>
                <a:latin typeface="Gill Sans MT"/>
                <a:cs typeface="Gill Sans MT"/>
              </a:rPr>
              <a:t>most</a:t>
            </a:r>
            <a:r>
              <a:rPr sz="4275" b="1" spc="-150" baseline="-1949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important </a:t>
            </a:r>
            <a:r>
              <a:rPr sz="4275" b="1" spc="-352" baseline="-6822" dirty="0">
                <a:solidFill>
                  <a:srgbClr val="FFFFFF"/>
                </a:solidFill>
                <a:latin typeface="Gill Sans MT"/>
                <a:cs typeface="Gill Sans MT"/>
              </a:rPr>
              <a:t>concept</a:t>
            </a:r>
            <a:r>
              <a:rPr sz="4275" b="1" spc="-112" baseline="-6822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322" baseline="-3898" dirty="0">
                <a:solidFill>
                  <a:srgbClr val="FFFFFF"/>
                </a:solidFill>
                <a:latin typeface="Gill Sans MT"/>
                <a:cs typeface="Gill Sans MT"/>
              </a:rPr>
              <a:t>in</a:t>
            </a:r>
            <a:r>
              <a:rPr sz="4275" b="1" spc="-112" baseline="-389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27" baseline="-2923" dirty="0">
                <a:solidFill>
                  <a:srgbClr val="FFFFFF"/>
                </a:solidFill>
                <a:latin typeface="Gill Sans MT"/>
                <a:cs typeface="Gill Sans MT"/>
              </a:rPr>
              <a:t>machine</a:t>
            </a:r>
            <a:r>
              <a:rPr sz="4275" b="1" spc="-112" baseline="-292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learning…)</a:t>
            </a:r>
            <a:endParaRPr sz="2850">
              <a:latin typeface="Gill Sans MT"/>
              <a:cs typeface="Gill Sans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9080" y="3372158"/>
            <a:ext cx="3326183" cy="332618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48837" y="3370379"/>
            <a:ext cx="6290945" cy="3329940"/>
            <a:chOff x="2048837" y="3370379"/>
            <a:chExt cx="6290945" cy="33299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837" y="3370379"/>
              <a:ext cx="3329741" cy="33297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9725" y="3370379"/>
              <a:ext cx="3329741" cy="332974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370412" y="6753380"/>
            <a:ext cx="3406775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 marR="5080" indent="-405765">
              <a:lnSpc>
                <a:spcPct val="108300"/>
              </a:lnSpc>
              <a:spcBef>
                <a:spcPts val="100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Course</a:t>
            </a:r>
            <a:r>
              <a:rPr sz="33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materials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3300" b="1" dirty="0">
                <a:solidFill>
                  <a:srgbClr val="00A2FF"/>
                </a:solidFill>
                <a:latin typeface="Century Gothic"/>
                <a:cs typeface="Century Gothic"/>
              </a:rPr>
              <a:t>training</a:t>
            </a:r>
            <a:r>
              <a:rPr sz="3300" b="1" spc="-45" dirty="0">
                <a:solidFill>
                  <a:srgbClr val="00A2FF"/>
                </a:solidFill>
                <a:latin typeface="Century Gothic"/>
                <a:cs typeface="Century Gothic"/>
              </a:rPr>
              <a:t> </a:t>
            </a:r>
            <a:r>
              <a:rPr sz="3300" b="1" spc="55" dirty="0">
                <a:solidFill>
                  <a:srgbClr val="00A2FF"/>
                </a:solidFill>
                <a:latin typeface="Century Gothic"/>
                <a:cs typeface="Century Gothic"/>
              </a:rPr>
              <a:t>set</a:t>
            </a:r>
            <a:r>
              <a:rPr sz="33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9817" y="3370379"/>
            <a:ext cx="3329741" cy="332974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62877" y="6753380"/>
            <a:ext cx="3006725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2390">
              <a:lnSpc>
                <a:spcPct val="108300"/>
              </a:lnSpc>
              <a:spcBef>
                <a:spcPts val="100"/>
              </a:spcBef>
            </a:pPr>
            <a:r>
              <a:rPr sz="3300" b="1" spc="-40" dirty="0">
                <a:solidFill>
                  <a:srgbClr val="FFFFFF"/>
                </a:solidFill>
                <a:latin typeface="Century Gothic"/>
                <a:cs typeface="Century Gothic"/>
              </a:rPr>
              <a:t>Practice</a:t>
            </a:r>
            <a:r>
              <a:rPr sz="3300" b="1" spc="-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exam </a:t>
            </a:r>
            <a:r>
              <a:rPr sz="33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3300" b="1" spc="-50" dirty="0">
                <a:solidFill>
                  <a:srgbClr val="16E7CF"/>
                </a:solidFill>
                <a:latin typeface="Century Gothic"/>
                <a:cs typeface="Century Gothic"/>
              </a:rPr>
              <a:t>validation</a:t>
            </a:r>
            <a:r>
              <a:rPr sz="3300" b="1" spc="-17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55" dirty="0">
                <a:solidFill>
                  <a:srgbClr val="16E7CF"/>
                </a:solidFill>
                <a:latin typeface="Century Gothic"/>
                <a:cs typeface="Century Gothic"/>
              </a:rPr>
              <a:t>set</a:t>
            </a:r>
            <a:r>
              <a:rPr sz="33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1251" y="8924532"/>
            <a:ext cx="11913235" cy="171323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39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Generalization</a:t>
            </a:r>
            <a:endParaRPr sz="3300">
              <a:latin typeface="Century Gothic"/>
              <a:cs typeface="Century Gothic"/>
            </a:endParaRPr>
          </a:p>
          <a:p>
            <a:pPr marL="12700" marR="5080" algn="ctr">
              <a:lnSpc>
                <a:spcPct val="108300"/>
              </a:lnSpc>
              <a:spcBef>
                <a:spcPts val="1020"/>
              </a:spcBef>
            </a:pPr>
            <a:r>
              <a:rPr sz="2600" spc="22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10" dirty="0">
                <a:solidFill>
                  <a:srgbClr val="FFFFFF"/>
                </a:solidFill>
                <a:latin typeface="Calibri"/>
                <a:cs typeface="Calibri"/>
              </a:rPr>
              <a:t>ability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4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8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3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8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9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7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30" dirty="0">
                <a:solidFill>
                  <a:srgbClr val="FFFFFF"/>
                </a:solidFill>
                <a:latin typeface="Calibri"/>
                <a:cs typeface="Calibri"/>
              </a:rPr>
              <a:t>hasn’t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70" dirty="0">
                <a:solidFill>
                  <a:srgbClr val="FFFFFF"/>
                </a:solidFill>
                <a:latin typeface="Calibri"/>
                <a:cs typeface="Calibri"/>
              </a:rPr>
              <a:t>seen </a:t>
            </a:r>
            <a:r>
              <a:rPr sz="2600" spc="140" dirty="0">
                <a:solidFill>
                  <a:srgbClr val="FFFFFF"/>
                </a:solidFill>
                <a:latin typeface="Calibri"/>
                <a:cs typeface="Calibri"/>
              </a:rPr>
              <a:t>before.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604908" y="5093252"/>
            <a:ext cx="454025" cy="100965"/>
            <a:chOff x="8604908" y="5093252"/>
            <a:chExt cx="454025" cy="100965"/>
          </a:xfrm>
        </p:grpSpPr>
        <p:sp>
          <p:nvSpPr>
            <p:cNvPr id="13" name="object 13"/>
            <p:cNvSpPr/>
            <p:nvPr/>
          </p:nvSpPr>
          <p:spPr>
            <a:xfrm>
              <a:off x="8604908" y="514351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58151" y="50932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3797433" y="5093252"/>
            <a:ext cx="454025" cy="100965"/>
            <a:chOff x="13797433" y="5093252"/>
            <a:chExt cx="454025" cy="100965"/>
          </a:xfrm>
        </p:grpSpPr>
        <p:sp>
          <p:nvSpPr>
            <p:cNvPr id="16" name="object 16"/>
            <p:cNvSpPr/>
            <p:nvPr/>
          </p:nvSpPr>
          <p:spPr>
            <a:xfrm>
              <a:off x="13797433" y="514351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150679" y="50932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21360000">
            <a:off x="336207" y="2864641"/>
            <a:ext cx="5048274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65"/>
              </a:lnSpc>
            </a:pPr>
            <a:r>
              <a:rPr sz="4275" b="1" spc="-254" baseline="-5847" dirty="0">
                <a:solidFill>
                  <a:srgbClr val="FFFFFF"/>
                </a:solidFill>
                <a:latin typeface="Gill Sans MT"/>
                <a:cs typeface="Gill Sans MT"/>
              </a:rPr>
              <a:t>Model</a:t>
            </a:r>
            <a:r>
              <a:rPr sz="4275" b="1" spc="-157" baseline="-5847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30" baseline="-2923" dirty="0">
                <a:solidFill>
                  <a:srgbClr val="FFFFFF"/>
                </a:solidFill>
                <a:latin typeface="Gill Sans MT"/>
                <a:cs typeface="Gill Sans MT"/>
              </a:rPr>
              <a:t>learns</a:t>
            </a:r>
            <a:r>
              <a:rPr sz="4275" b="1" spc="-150" baseline="-292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20" dirty="0">
                <a:solidFill>
                  <a:srgbClr val="FFFFFF"/>
                </a:solidFill>
                <a:latin typeface="Gill Sans MT"/>
                <a:cs typeface="Gill Sans MT"/>
              </a:rPr>
              <a:t>patterns</a:t>
            </a:r>
            <a:r>
              <a:rPr sz="2850" b="1" spc="-10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179" baseline="3898" dirty="0">
                <a:solidFill>
                  <a:srgbClr val="FFFFFF"/>
                </a:solidFill>
                <a:latin typeface="Gill Sans MT"/>
                <a:cs typeface="Gill Sans MT"/>
              </a:rPr>
              <a:t>from</a:t>
            </a:r>
            <a:r>
              <a:rPr sz="4275" b="1" spc="-157" baseline="3898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509" baseline="5847" dirty="0">
                <a:solidFill>
                  <a:srgbClr val="FFFFFF"/>
                </a:solidFill>
                <a:latin typeface="Gill Sans MT"/>
                <a:cs typeface="Gill Sans MT"/>
              </a:rPr>
              <a:t>here</a:t>
            </a:r>
            <a:endParaRPr sz="4275" baseline="5847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 rot="21540000">
            <a:off x="8911669" y="8006070"/>
            <a:ext cx="3306558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sz="2850" b="1" spc="-95" dirty="0">
                <a:solidFill>
                  <a:srgbClr val="FFFFFF"/>
                </a:solidFill>
                <a:latin typeface="Gill Sans MT"/>
                <a:cs typeface="Gill Sans MT"/>
              </a:rPr>
              <a:t>Tune</a:t>
            </a:r>
            <a:r>
              <a:rPr sz="28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95" dirty="0">
                <a:solidFill>
                  <a:srgbClr val="FFFFFF"/>
                </a:solidFill>
                <a:latin typeface="Gill Sans MT"/>
                <a:cs typeface="Gill Sans MT"/>
              </a:rPr>
              <a:t>model</a:t>
            </a:r>
            <a:r>
              <a:rPr sz="28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20" dirty="0">
                <a:solidFill>
                  <a:srgbClr val="FFFFFF"/>
                </a:solidFill>
                <a:latin typeface="Gill Sans MT"/>
                <a:cs typeface="Gill Sans MT"/>
              </a:rPr>
              <a:t>patterns</a:t>
            </a:r>
            <a:endParaRPr sz="285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189014" y="6753380"/>
            <a:ext cx="5034915" cy="1990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0620" marR="1908175" indent="-135890">
              <a:lnSpc>
                <a:spcPct val="108300"/>
              </a:lnSpc>
              <a:spcBef>
                <a:spcPts val="100"/>
              </a:spcBef>
            </a:pP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Final</a:t>
            </a:r>
            <a:r>
              <a:rPr sz="3300" b="1" spc="-2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exam </a:t>
            </a:r>
            <a:r>
              <a:rPr sz="3300" b="1" spc="145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3300" b="1" spc="145" dirty="0">
                <a:solidFill>
                  <a:srgbClr val="61D836"/>
                </a:solidFill>
                <a:latin typeface="Century Gothic"/>
                <a:cs typeface="Century Gothic"/>
              </a:rPr>
              <a:t>test</a:t>
            </a:r>
            <a:r>
              <a:rPr sz="3300" b="1" spc="-220" dirty="0">
                <a:solidFill>
                  <a:srgbClr val="61D836"/>
                </a:solidFill>
                <a:latin typeface="Century Gothic"/>
                <a:cs typeface="Century Gothic"/>
              </a:rPr>
              <a:t> </a:t>
            </a:r>
            <a:r>
              <a:rPr sz="3300" b="1" spc="55" dirty="0">
                <a:solidFill>
                  <a:srgbClr val="61D836"/>
                </a:solidFill>
                <a:latin typeface="Century Gothic"/>
                <a:cs typeface="Century Gothic"/>
              </a:rPr>
              <a:t>set</a:t>
            </a:r>
            <a:r>
              <a:rPr sz="33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3300">
              <a:latin typeface="Century Gothic"/>
              <a:cs typeface="Century Gothic"/>
            </a:endParaRPr>
          </a:p>
          <a:p>
            <a:pPr marL="2168525" marR="5080" indent="-2156460">
              <a:lnSpc>
                <a:spcPts val="3260"/>
              </a:lnSpc>
              <a:spcBef>
                <a:spcPts val="440"/>
              </a:spcBef>
            </a:pPr>
            <a:r>
              <a:rPr sz="2850" b="1" spc="-195" dirty="0">
                <a:solidFill>
                  <a:srgbClr val="FFFFFF"/>
                </a:solidFill>
                <a:latin typeface="Gill Sans MT"/>
                <a:cs typeface="Gill Sans MT"/>
              </a:rPr>
              <a:t>See</a:t>
            </a:r>
            <a:r>
              <a:rPr sz="28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245" dirty="0">
                <a:solidFill>
                  <a:srgbClr val="FFFFFF"/>
                </a:solidFill>
                <a:latin typeface="Gill Sans MT"/>
                <a:cs typeface="Gill Sans MT"/>
              </a:rPr>
              <a:t>if</a:t>
            </a:r>
            <a:r>
              <a:rPr sz="2850" b="1" spc="-7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265" dirty="0">
                <a:solidFill>
                  <a:srgbClr val="FFFFFF"/>
                </a:solidFill>
                <a:latin typeface="Gill Sans MT"/>
                <a:cs typeface="Gill Sans MT"/>
              </a:rPr>
              <a:t>the</a:t>
            </a:r>
            <a:r>
              <a:rPr sz="28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195" dirty="0">
                <a:solidFill>
                  <a:srgbClr val="FFFFFF"/>
                </a:solidFill>
                <a:latin typeface="Gill Sans MT"/>
                <a:cs typeface="Gill Sans MT"/>
              </a:rPr>
              <a:t>model</a:t>
            </a:r>
            <a:r>
              <a:rPr sz="28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125" dirty="0">
                <a:solidFill>
                  <a:srgbClr val="FFFFFF"/>
                </a:solidFill>
                <a:latin typeface="Gill Sans MT"/>
                <a:cs typeface="Gill Sans MT"/>
              </a:rPr>
              <a:t>is</a:t>
            </a:r>
            <a:r>
              <a:rPr sz="2850" b="1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50" dirty="0">
                <a:solidFill>
                  <a:srgbClr val="FFFFFF"/>
                </a:solidFill>
                <a:latin typeface="Gill Sans MT"/>
                <a:cs typeface="Gill Sans MT"/>
              </a:rPr>
              <a:t>ready</a:t>
            </a:r>
            <a:r>
              <a:rPr sz="2850" b="1" spc="-6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90" dirty="0">
                <a:solidFill>
                  <a:srgbClr val="FFFFFF"/>
                </a:solidFill>
                <a:latin typeface="Gill Sans MT"/>
                <a:cs typeface="Gill Sans MT"/>
              </a:rPr>
              <a:t>for</a:t>
            </a:r>
            <a:r>
              <a:rPr sz="2850" b="1" spc="-6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-290" dirty="0">
                <a:solidFill>
                  <a:srgbClr val="FFFFFF"/>
                </a:solidFill>
                <a:latin typeface="Gill Sans MT"/>
                <a:cs typeface="Gill Sans MT"/>
              </a:rPr>
              <a:t>the </a:t>
            </a:r>
            <a:r>
              <a:rPr sz="2850" b="1" spc="-20" dirty="0">
                <a:solidFill>
                  <a:srgbClr val="FFFFFF"/>
                </a:solidFill>
                <a:latin typeface="Gill Sans MT"/>
                <a:cs typeface="Gill Sans MT"/>
              </a:rPr>
              <a:t>wild</a:t>
            </a:r>
            <a:endParaRPr sz="28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060" y="138442"/>
            <a:ext cx="820991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600" dirty="0">
                <a:latin typeface="Calibri"/>
                <a:cs typeface="Calibri"/>
              </a:rPr>
              <a:t>Three</a:t>
            </a:r>
            <a:r>
              <a:rPr b="0" spc="-500" dirty="0">
                <a:latin typeface="Calibri"/>
                <a:cs typeface="Calibri"/>
              </a:rPr>
              <a:t> </a:t>
            </a:r>
            <a:r>
              <a:rPr b="0" spc="590" dirty="0">
                <a:latin typeface="Calibri"/>
                <a:cs typeface="Calibri"/>
              </a:rPr>
              <a:t>datasets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720317" y="8296724"/>
            <a:ext cx="26225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Real</a:t>
            </a:r>
            <a:r>
              <a:rPr sz="4100" b="1" spc="-2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1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world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7155" y="4404182"/>
            <a:ext cx="2583747" cy="258374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691979" y="7038750"/>
            <a:ext cx="160274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4300" marR="5080" indent="-102235">
              <a:lnSpc>
                <a:spcPct val="109400"/>
              </a:lnSpc>
              <a:spcBef>
                <a:spcPts val="95"/>
              </a:spcBef>
            </a:pPr>
            <a:r>
              <a:rPr sz="2450" b="1" dirty="0">
                <a:solidFill>
                  <a:srgbClr val="FFFFFF"/>
                </a:solidFill>
                <a:latin typeface="Century Gothic"/>
                <a:cs typeface="Century Gothic"/>
              </a:rPr>
              <a:t>Final</a:t>
            </a:r>
            <a:r>
              <a:rPr sz="2450" b="1" spc="-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exam </a:t>
            </a:r>
            <a:r>
              <a:rPr sz="245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2450" b="1" spc="120" dirty="0">
                <a:solidFill>
                  <a:srgbClr val="61D836"/>
                </a:solidFill>
                <a:latin typeface="Century Gothic"/>
                <a:cs typeface="Century Gothic"/>
              </a:rPr>
              <a:t>test</a:t>
            </a:r>
            <a:r>
              <a:rPr sz="2450" b="1" spc="-160" dirty="0">
                <a:solidFill>
                  <a:srgbClr val="61D836"/>
                </a:solidFill>
                <a:latin typeface="Century Gothic"/>
                <a:cs typeface="Century Gothic"/>
              </a:rPr>
              <a:t> </a:t>
            </a:r>
            <a:r>
              <a:rPr sz="2450" b="1" spc="55" dirty="0">
                <a:solidFill>
                  <a:srgbClr val="61D836"/>
                </a:solidFill>
                <a:latin typeface="Century Gothic"/>
                <a:cs typeface="Century Gothic"/>
              </a:rPr>
              <a:t>set</a:t>
            </a:r>
            <a:r>
              <a:rPr sz="2450" b="1" spc="5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2450">
              <a:latin typeface="Century Gothic"/>
              <a:cs typeface="Century Gothic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7262" y="4402799"/>
            <a:ext cx="4886960" cy="2586990"/>
            <a:chOff x="457262" y="4402799"/>
            <a:chExt cx="4886960" cy="258699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62" y="4402799"/>
              <a:ext cx="2586511" cy="25865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57253" y="4402799"/>
              <a:ext cx="2586511" cy="258651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526302" y="7038750"/>
            <a:ext cx="256159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6230" marR="5080" indent="-304165">
              <a:lnSpc>
                <a:spcPct val="109400"/>
              </a:lnSpc>
              <a:spcBef>
                <a:spcPts val="95"/>
              </a:spcBef>
            </a:pPr>
            <a:r>
              <a:rPr sz="2450" b="1" dirty="0">
                <a:solidFill>
                  <a:srgbClr val="FFFFFF"/>
                </a:solidFill>
                <a:latin typeface="Century Gothic"/>
                <a:cs typeface="Century Gothic"/>
              </a:rPr>
              <a:t>Course</a:t>
            </a:r>
            <a:r>
              <a:rPr sz="245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materials </a:t>
            </a:r>
            <a:r>
              <a:rPr sz="2450" b="1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2450" b="1" dirty="0">
                <a:solidFill>
                  <a:srgbClr val="00A2FF"/>
                </a:solidFill>
                <a:latin typeface="Century Gothic"/>
                <a:cs typeface="Century Gothic"/>
              </a:rPr>
              <a:t>training</a:t>
            </a:r>
            <a:r>
              <a:rPr sz="2450" b="1" spc="-10" dirty="0">
                <a:solidFill>
                  <a:srgbClr val="00A2FF"/>
                </a:solidFill>
                <a:latin typeface="Century Gothic"/>
                <a:cs typeface="Century Gothic"/>
              </a:rPr>
              <a:t> </a:t>
            </a:r>
            <a:r>
              <a:rPr sz="2450" b="1" spc="55" dirty="0">
                <a:solidFill>
                  <a:srgbClr val="00A2FF"/>
                </a:solidFill>
                <a:latin typeface="Century Gothic"/>
                <a:cs typeface="Century Gothic"/>
              </a:rPr>
              <a:t>set</a:t>
            </a:r>
            <a:r>
              <a:rPr sz="2450" b="1" spc="5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245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25740" y="4402799"/>
            <a:ext cx="2586511" cy="258651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41913" y="7038750"/>
            <a:ext cx="2261870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3975">
              <a:lnSpc>
                <a:spcPct val="109400"/>
              </a:lnSpc>
              <a:spcBef>
                <a:spcPts val="95"/>
              </a:spcBef>
            </a:pPr>
            <a:r>
              <a:rPr sz="24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Practice</a:t>
            </a:r>
            <a:r>
              <a:rPr sz="245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exam </a:t>
            </a:r>
            <a:r>
              <a:rPr sz="245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2450" b="1" spc="-30" dirty="0">
                <a:solidFill>
                  <a:srgbClr val="16E7CF"/>
                </a:solidFill>
                <a:latin typeface="Century Gothic"/>
                <a:cs typeface="Century Gothic"/>
              </a:rPr>
              <a:t>validation</a:t>
            </a:r>
            <a:r>
              <a:rPr sz="2450" b="1" spc="-7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2450" b="1" spc="55" dirty="0">
                <a:solidFill>
                  <a:srgbClr val="16E7CF"/>
                </a:solidFill>
                <a:latin typeface="Century Gothic"/>
                <a:cs typeface="Century Gothic"/>
              </a:rPr>
              <a:t>set</a:t>
            </a:r>
            <a:r>
              <a:rPr sz="2450" b="1" spc="5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2450">
              <a:latin typeface="Century Gothic"/>
              <a:cs typeface="Century Gothic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3601668" y="3099606"/>
            <a:ext cx="6110605" cy="5361305"/>
            <a:chOff x="13601668" y="3099606"/>
            <a:chExt cx="6110605" cy="5361305"/>
          </a:xfrm>
        </p:grpSpPr>
        <p:sp>
          <p:nvSpPr>
            <p:cNvPr id="13" name="object 13"/>
            <p:cNvSpPr/>
            <p:nvPr/>
          </p:nvSpPr>
          <p:spPr>
            <a:xfrm>
              <a:off x="13601668" y="5780152"/>
              <a:ext cx="737870" cy="0"/>
            </a:xfrm>
            <a:custGeom>
              <a:avLst/>
              <a:gdLst/>
              <a:ahLst/>
              <a:cxnLst/>
              <a:rect l="l" t="t" r="r" b="b"/>
              <a:pathLst>
                <a:path w="737869">
                  <a:moveTo>
                    <a:pt x="0" y="0"/>
                  </a:moveTo>
                  <a:lnTo>
                    <a:pt x="727215" y="0"/>
                  </a:lnTo>
                  <a:lnTo>
                    <a:pt x="73768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328882" y="572989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50860" y="3099606"/>
              <a:ext cx="5361093" cy="536109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03126" y="3851468"/>
            <a:ext cx="12921615" cy="4452620"/>
            <a:chOff x="203126" y="3851468"/>
            <a:chExt cx="12921615" cy="4452620"/>
          </a:xfrm>
        </p:grpSpPr>
        <p:sp>
          <p:nvSpPr>
            <p:cNvPr id="17" name="object 17"/>
            <p:cNvSpPr/>
            <p:nvPr/>
          </p:nvSpPr>
          <p:spPr>
            <a:xfrm>
              <a:off x="5549956" y="5780152"/>
              <a:ext cx="262890" cy="0"/>
            </a:xfrm>
            <a:custGeom>
              <a:avLst/>
              <a:gdLst/>
              <a:ahLst/>
              <a:cxnLst/>
              <a:rect l="l" t="t" r="r" b="b"/>
              <a:pathLst>
                <a:path w="262889">
                  <a:moveTo>
                    <a:pt x="0" y="0"/>
                  </a:moveTo>
                  <a:lnTo>
                    <a:pt x="251958" y="0"/>
                  </a:lnTo>
                  <a:lnTo>
                    <a:pt x="2624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01915" y="572989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583464" y="5780152"/>
              <a:ext cx="262890" cy="0"/>
            </a:xfrm>
            <a:custGeom>
              <a:avLst/>
              <a:gdLst/>
              <a:ahLst/>
              <a:cxnLst/>
              <a:rect l="l" t="t" r="r" b="b"/>
              <a:pathLst>
                <a:path w="262890">
                  <a:moveTo>
                    <a:pt x="0" y="0"/>
                  </a:moveTo>
                  <a:lnTo>
                    <a:pt x="251958" y="0"/>
                  </a:lnTo>
                  <a:lnTo>
                    <a:pt x="2624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35422" y="572989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9303" y="3877645"/>
              <a:ext cx="12869545" cy="4400550"/>
            </a:xfrm>
            <a:custGeom>
              <a:avLst/>
              <a:gdLst/>
              <a:ahLst/>
              <a:cxnLst/>
              <a:rect l="l" t="t" r="r" b="b"/>
              <a:pathLst>
                <a:path w="12869544" h="4400550">
                  <a:moveTo>
                    <a:pt x="444415" y="0"/>
                  </a:moveTo>
                  <a:lnTo>
                    <a:pt x="12424742" y="0"/>
                  </a:lnTo>
                  <a:lnTo>
                    <a:pt x="12496939" y="174"/>
                  </a:lnTo>
                  <a:lnTo>
                    <a:pt x="12557869" y="1393"/>
                  </a:lnTo>
                  <a:lnTo>
                    <a:pt x="12608783" y="4704"/>
                  </a:lnTo>
                  <a:lnTo>
                    <a:pt x="12650933" y="11150"/>
                  </a:lnTo>
                  <a:lnTo>
                    <a:pt x="12728649" y="41897"/>
                  </a:lnTo>
                  <a:lnTo>
                    <a:pt x="12767132" y="68901"/>
                  </a:lnTo>
                  <a:lnTo>
                    <a:pt x="12800256" y="102027"/>
                  </a:lnTo>
                  <a:lnTo>
                    <a:pt x="12827259" y="140510"/>
                  </a:lnTo>
                  <a:lnTo>
                    <a:pt x="12847378" y="183588"/>
                  </a:lnTo>
                  <a:lnTo>
                    <a:pt x="12864453" y="260376"/>
                  </a:lnTo>
                  <a:lnTo>
                    <a:pt x="12867764" y="311289"/>
                  </a:lnTo>
                  <a:lnTo>
                    <a:pt x="12868983" y="372218"/>
                  </a:lnTo>
                  <a:lnTo>
                    <a:pt x="12869157" y="444415"/>
                  </a:lnTo>
                  <a:lnTo>
                    <a:pt x="12869157" y="3955824"/>
                  </a:lnTo>
                  <a:lnTo>
                    <a:pt x="12868983" y="4028021"/>
                  </a:lnTo>
                  <a:lnTo>
                    <a:pt x="12867764" y="4088950"/>
                  </a:lnTo>
                  <a:lnTo>
                    <a:pt x="12864453" y="4139863"/>
                  </a:lnTo>
                  <a:lnTo>
                    <a:pt x="12858006" y="4182013"/>
                  </a:lnTo>
                  <a:lnTo>
                    <a:pt x="12827259" y="4259729"/>
                  </a:lnTo>
                  <a:lnTo>
                    <a:pt x="12800256" y="4298212"/>
                  </a:lnTo>
                  <a:lnTo>
                    <a:pt x="12767132" y="4331338"/>
                  </a:lnTo>
                  <a:lnTo>
                    <a:pt x="12728649" y="4358342"/>
                  </a:lnTo>
                  <a:lnTo>
                    <a:pt x="12685571" y="4378461"/>
                  </a:lnTo>
                  <a:lnTo>
                    <a:pt x="12608783" y="4395535"/>
                  </a:lnTo>
                  <a:lnTo>
                    <a:pt x="12557869" y="4398846"/>
                  </a:lnTo>
                  <a:lnTo>
                    <a:pt x="12496939" y="4400065"/>
                  </a:lnTo>
                  <a:lnTo>
                    <a:pt x="12424742" y="4400239"/>
                  </a:lnTo>
                  <a:lnTo>
                    <a:pt x="444415" y="4400239"/>
                  </a:lnTo>
                  <a:lnTo>
                    <a:pt x="372218" y="4400065"/>
                  </a:lnTo>
                  <a:lnTo>
                    <a:pt x="311289" y="4398846"/>
                  </a:lnTo>
                  <a:lnTo>
                    <a:pt x="260376" y="4395535"/>
                  </a:lnTo>
                  <a:lnTo>
                    <a:pt x="218226" y="4389089"/>
                  </a:lnTo>
                  <a:lnTo>
                    <a:pt x="140510" y="4358342"/>
                  </a:lnTo>
                  <a:lnTo>
                    <a:pt x="102027" y="4331338"/>
                  </a:lnTo>
                  <a:lnTo>
                    <a:pt x="68901" y="4298212"/>
                  </a:lnTo>
                  <a:lnTo>
                    <a:pt x="41897" y="4259729"/>
                  </a:lnTo>
                  <a:lnTo>
                    <a:pt x="21778" y="4216651"/>
                  </a:lnTo>
                  <a:lnTo>
                    <a:pt x="4704" y="4139863"/>
                  </a:lnTo>
                  <a:lnTo>
                    <a:pt x="1393" y="4088950"/>
                  </a:lnTo>
                  <a:lnTo>
                    <a:pt x="174" y="4028021"/>
                  </a:lnTo>
                  <a:lnTo>
                    <a:pt x="0" y="3955824"/>
                  </a:lnTo>
                  <a:lnTo>
                    <a:pt x="0" y="444415"/>
                  </a:lnTo>
                  <a:lnTo>
                    <a:pt x="174" y="372218"/>
                  </a:lnTo>
                  <a:lnTo>
                    <a:pt x="1393" y="311289"/>
                  </a:lnTo>
                  <a:lnTo>
                    <a:pt x="4704" y="260376"/>
                  </a:lnTo>
                  <a:lnTo>
                    <a:pt x="11150" y="218226"/>
                  </a:lnTo>
                  <a:lnTo>
                    <a:pt x="41897" y="140510"/>
                  </a:lnTo>
                  <a:lnTo>
                    <a:pt x="68901" y="102027"/>
                  </a:lnTo>
                  <a:lnTo>
                    <a:pt x="102027" y="68901"/>
                  </a:lnTo>
                  <a:lnTo>
                    <a:pt x="140510" y="41897"/>
                  </a:lnTo>
                  <a:lnTo>
                    <a:pt x="183588" y="21778"/>
                  </a:lnTo>
                  <a:lnTo>
                    <a:pt x="260376" y="4704"/>
                  </a:lnTo>
                  <a:lnTo>
                    <a:pt x="311289" y="1393"/>
                  </a:lnTo>
                  <a:lnTo>
                    <a:pt x="372218" y="174"/>
                  </a:lnTo>
                  <a:lnTo>
                    <a:pt x="444415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 rot="21000000">
            <a:off x="3906739" y="107393"/>
            <a:ext cx="2235786" cy="990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90"/>
              </a:lnSpc>
            </a:pPr>
            <a:r>
              <a:rPr sz="7800" b="1" spc="-455" dirty="0">
                <a:solidFill>
                  <a:srgbClr val="16E7CF"/>
                </a:solidFill>
                <a:latin typeface="Gill Sans MT"/>
                <a:cs typeface="Gill Sans MT"/>
              </a:rPr>
              <a:t>Four</a:t>
            </a:r>
            <a:endParaRPr sz="7800">
              <a:latin typeface="Gill Sans MT"/>
              <a:cs typeface="Gill Sans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77692" y="1030277"/>
            <a:ext cx="3136900" cy="0"/>
          </a:xfrm>
          <a:custGeom>
            <a:avLst/>
            <a:gdLst/>
            <a:ahLst/>
            <a:cxnLst/>
            <a:rect l="l" t="t" r="r" b="b"/>
            <a:pathLst>
              <a:path w="3136900">
                <a:moveTo>
                  <a:pt x="0" y="0"/>
                </a:moveTo>
                <a:lnTo>
                  <a:pt x="3136272" y="0"/>
                </a:lnTo>
              </a:path>
            </a:pathLst>
          </a:custGeom>
          <a:ln w="94237">
            <a:solidFill>
              <a:srgbClr val="FF644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8128" y="3174508"/>
            <a:ext cx="58483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Notebook/local</a:t>
            </a: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environment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913247" y="9015114"/>
            <a:ext cx="4231005" cy="93916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172845" marR="5080" indent="-1160780">
              <a:lnSpc>
                <a:spcPts val="3310"/>
              </a:lnSpc>
              <a:spcBef>
                <a:spcPts val="185"/>
              </a:spcBef>
            </a:pPr>
            <a:r>
              <a:rPr sz="4275" b="1" baseline="-2923" dirty="0">
                <a:solidFill>
                  <a:srgbClr val="FFFFFF"/>
                </a:solidFill>
                <a:latin typeface="Gill Sans MT"/>
                <a:cs typeface="Gill Sans MT"/>
              </a:rPr>
              <a:t>(you</a:t>
            </a:r>
            <a:r>
              <a:rPr sz="4275" b="1" spc="-82" baseline="-292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dirty="0">
                <a:solidFill>
                  <a:srgbClr val="FFFFFF"/>
                </a:solidFill>
                <a:latin typeface="Gill Sans MT"/>
                <a:cs typeface="Gill Sans MT"/>
              </a:rPr>
              <a:t>can</a:t>
            </a:r>
            <a:r>
              <a:rPr sz="2850" b="1" spc="-5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2850" b="1" spc="95" dirty="0">
                <a:solidFill>
                  <a:srgbClr val="FFFFFF"/>
                </a:solidFill>
                <a:latin typeface="Gill Sans MT"/>
                <a:cs typeface="Gill Sans MT"/>
              </a:rPr>
              <a:t>only</a:t>
            </a:r>
            <a:r>
              <a:rPr sz="2850" b="1" spc="-5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277" baseline="1949" dirty="0">
                <a:solidFill>
                  <a:srgbClr val="FFFFFF"/>
                </a:solidFill>
                <a:latin typeface="Gill Sans MT"/>
                <a:cs typeface="Gill Sans MT"/>
              </a:rPr>
              <a:t>test</a:t>
            </a:r>
            <a:r>
              <a:rPr sz="4275" b="1" spc="-82" baseline="1949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-480" baseline="2923" dirty="0">
                <a:solidFill>
                  <a:srgbClr val="FFFFFF"/>
                </a:solidFill>
                <a:latin typeface="Gill Sans MT"/>
                <a:cs typeface="Gill Sans MT"/>
              </a:rPr>
              <a:t>here</a:t>
            </a:r>
            <a:r>
              <a:rPr sz="4275" b="1" spc="-82" baseline="2923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275" b="1" spc="97" baseline="4873" dirty="0">
                <a:solidFill>
                  <a:srgbClr val="FFFFFF"/>
                </a:solidFill>
                <a:latin typeface="Gill Sans MT"/>
                <a:cs typeface="Gill Sans MT"/>
              </a:rPr>
              <a:t>by </a:t>
            </a:r>
            <a:r>
              <a:rPr sz="2850" b="1" spc="-10" dirty="0">
                <a:solidFill>
                  <a:srgbClr val="FFFFFF"/>
                </a:solidFill>
                <a:latin typeface="Gill Sans MT"/>
                <a:cs typeface="Gill Sans MT"/>
              </a:rPr>
              <a:t>deploying!)</a:t>
            </a:r>
            <a:endParaRPr sz="285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9657" y="2806197"/>
            <a:ext cx="19084925" cy="6629400"/>
            <a:chOff x="509657" y="2806197"/>
            <a:chExt cx="19084925" cy="6629400"/>
          </a:xfrm>
        </p:grpSpPr>
        <p:sp>
          <p:nvSpPr>
            <p:cNvPr id="3" name="object 3"/>
            <p:cNvSpPr/>
            <p:nvPr/>
          </p:nvSpPr>
          <p:spPr>
            <a:xfrm>
              <a:off x="509657" y="2806197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447250" y="12"/>
                  </a:lnTo>
                  <a:lnTo>
                    <a:pt x="1377755" y="102"/>
                  </a:lnTo>
                  <a:lnTo>
                    <a:pt x="1311382" y="344"/>
                  </a:lnTo>
                  <a:lnTo>
                    <a:pt x="1248037" y="817"/>
                  </a:lnTo>
                  <a:lnTo>
                    <a:pt x="1187629" y="1596"/>
                  </a:lnTo>
                  <a:lnTo>
                    <a:pt x="1130067" y="2758"/>
                  </a:lnTo>
                  <a:lnTo>
                    <a:pt x="1075258" y="4381"/>
                  </a:lnTo>
                  <a:lnTo>
                    <a:pt x="1023110" y="6539"/>
                  </a:lnTo>
                  <a:lnTo>
                    <a:pt x="973532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1" y="22071"/>
                  </a:lnTo>
                  <a:lnTo>
                    <a:pt x="799085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1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2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2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1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5" y="6601072"/>
                  </a:lnTo>
                  <a:lnTo>
                    <a:pt x="839301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2" y="6619823"/>
                  </a:lnTo>
                  <a:lnTo>
                    <a:pt x="1023110" y="6622594"/>
                  </a:lnTo>
                  <a:lnTo>
                    <a:pt x="1075258" y="6624753"/>
                  </a:lnTo>
                  <a:lnTo>
                    <a:pt x="1187629" y="6627537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637534" y="6629121"/>
                  </a:lnTo>
                  <a:lnTo>
                    <a:pt x="17707028" y="6629032"/>
                  </a:lnTo>
                  <a:lnTo>
                    <a:pt x="17773402" y="6628789"/>
                  </a:lnTo>
                  <a:lnTo>
                    <a:pt x="17836747" y="6628316"/>
                  </a:lnTo>
                  <a:lnTo>
                    <a:pt x="17954717" y="6626375"/>
                  </a:lnTo>
                  <a:lnTo>
                    <a:pt x="18009526" y="6624753"/>
                  </a:lnTo>
                  <a:lnTo>
                    <a:pt x="18061674" y="6622594"/>
                  </a:lnTo>
                  <a:lnTo>
                    <a:pt x="18111251" y="6619823"/>
                  </a:lnTo>
                  <a:lnTo>
                    <a:pt x="18158350" y="6616361"/>
                  </a:lnTo>
                  <a:lnTo>
                    <a:pt x="18203063" y="6612133"/>
                  </a:lnTo>
                  <a:lnTo>
                    <a:pt x="18245482" y="6607063"/>
                  </a:lnTo>
                  <a:lnTo>
                    <a:pt x="18285698" y="6601072"/>
                  </a:lnTo>
                  <a:lnTo>
                    <a:pt x="18323802" y="6594086"/>
                  </a:lnTo>
                  <a:lnTo>
                    <a:pt x="18394046" y="6576817"/>
                  </a:lnTo>
                  <a:lnTo>
                    <a:pt x="18456947" y="6554644"/>
                  </a:lnTo>
                  <a:lnTo>
                    <a:pt x="18504522" y="6535826"/>
                  </a:lnTo>
                  <a:lnTo>
                    <a:pt x="18550738" y="6514534"/>
                  </a:lnTo>
                  <a:lnTo>
                    <a:pt x="18595514" y="6490846"/>
                  </a:lnTo>
                  <a:lnTo>
                    <a:pt x="18638772" y="6464843"/>
                  </a:lnTo>
                  <a:lnTo>
                    <a:pt x="18680431" y="6436604"/>
                  </a:lnTo>
                  <a:lnTo>
                    <a:pt x="18720412" y="6406209"/>
                  </a:lnTo>
                  <a:lnTo>
                    <a:pt x="18758635" y="6373737"/>
                  </a:lnTo>
                  <a:lnTo>
                    <a:pt x="18795021" y="6339268"/>
                  </a:lnTo>
                  <a:lnTo>
                    <a:pt x="18829489" y="6302882"/>
                  </a:lnTo>
                  <a:lnTo>
                    <a:pt x="18861961" y="6264659"/>
                  </a:lnTo>
                  <a:lnTo>
                    <a:pt x="18892356" y="6224678"/>
                  </a:lnTo>
                  <a:lnTo>
                    <a:pt x="18920595" y="6183018"/>
                  </a:lnTo>
                  <a:lnTo>
                    <a:pt x="18946598" y="6139761"/>
                  </a:lnTo>
                  <a:lnTo>
                    <a:pt x="18970286" y="6094985"/>
                  </a:lnTo>
                  <a:lnTo>
                    <a:pt x="18991579" y="6048769"/>
                  </a:lnTo>
                  <a:lnTo>
                    <a:pt x="19010396" y="6001195"/>
                  </a:lnTo>
                  <a:lnTo>
                    <a:pt x="19032570" y="5938294"/>
                  </a:lnTo>
                  <a:lnTo>
                    <a:pt x="19049838" y="5868050"/>
                  </a:lnTo>
                  <a:lnTo>
                    <a:pt x="19056825" y="5829945"/>
                  </a:lnTo>
                  <a:lnTo>
                    <a:pt x="19062815" y="5789729"/>
                  </a:lnTo>
                  <a:lnTo>
                    <a:pt x="19067886" y="5747311"/>
                  </a:lnTo>
                  <a:lnTo>
                    <a:pt x="19072114" y="5702598"/>
                  </a:lnTo>
                  <a:lnTo>
                    <a:pt x="19075575" y="5655498"/>
                  </a:lnTo>
                  <a:lnTo>
                    <a:pt x="19078347" y="5605921"/>
                  </a:lnTo>
                  <a:lnTo>
                    <a:pt x="19080505" y="5553773"/>
                  </a:lnTo>
                  <a:lnTo>
                    <a:pt x="19082127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1" y="5317649"/>
                  </a:lnTo>
                  <a:lnTo>
                    <a:pt x="19084784" y="5251275"/>
                  </a:lnTo>
                  <a:lnTo>
                    <a:pt x="19084784" y="1377857"/>
                  </a:lnTo>
                  <a:lnTo>
                    <a:pt x="19084541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7" y="1130169"/>
                  </a:lnTo>
                  <a:lnTo>
                    <a:pt x="19080505" y="1075360"/>
                  </a:lnTo>
                  <a:lnTo>
                    <a:pt x="19078347" y="1023212"/>
                  </a:lnTo>
                  <a:lnTo>
                    <a:pt x="19075575" y="973635"/>
                  </a:lnTo>
                  <a:lnTo>
                    <a:pt x="19072114" y="926535"/>
                  </a:lnTo>
                  <a:lnTo>
                    <a:pt x="19067886" y="881822"/>
                  </a:lnTo>
                  <a:lnTo>
                    <a:pt x="19062815" y="839404"/>
                  </a:lnTo>
                  <a:lnTo>
                    <a:pt x="19056825" y="799188"/>
                  </a:lnTo>
                  <a:lnTo>
                    <a:pt x="19049838" y="761083"/>
                  </a:lnTo>
                  <a:lnTo>
                    <a:pt x="19032570" y="690840"/>
                  </a:lnTo>
                  <a:lnTo>
                    <a:pt x="19010396" y="627938"/>
                  </a:lnTo>
                  <a:lnTo>
                    <a:pt x="18991579" y="580364"/>
                  </a:lnTo>
                  <a:lnTo>
                    <a:pt x="18970286" y="534149"/>
                  </a:lnTo>
                  <a:lnTo>
                    <a:pt x="18946598" y="489372"/>
                  </a:lnTo>
                  <a:lnTo>
                    <a:pt x="18920595" y="446115"/>
                  </a:lnTo>
                  <a:lnTo>
                    <a:pt x="18892356" y="404456"/>
                  </a:lnTo>
                  <a:lnTo>
                    <a:pt x="18861961" y="364475"/>
                  </a:lnTo>
                  <a:lnTo>
                    <a:pt x="18829489" y="326251"/>
                  </a:lnTo>
                  <a:lnTo>
                    <a:pt x="18795021" y="289865"/>
                  </a:lnTo>
                  <a:lnTo>
                    <a:pt x="18758635" y="255397"/>
                  </a:lnTo>
                  <a:lnTo>
                    <a:pt x="18720412" y="222925"/>
                  </a:lnTo>
                  <a:lnTo>
                    <a:pt x="18680431" y="192529"/>
                  </a:lnTo>
                  <a:lnTo>
                    <a:pt x="18638772" y="164290"/>
                  </a:lnTo>
                  <a:lnTo>
                    <a:pt x="18595514" y="138287"/>
                  </a:lnTo>
                  <a:lnTo>
                    <a:pt x="18550738" y="114599"/>
                  </a:lnTo>
                  <a:lnTo>
                    <a:pt x="18504522" y="93307"/>
                  </a:lnTo>
                  <a:lnTo>
                    <a:pt x="18456947" y="74489"/>
                  </a:lnTo>
                  <a:lnTo>
                    <a:pt x="18394046" y="52316"/>
                  </a:lnTo>
                  <a:lnTo>
                    <a:pt x="18323802" y="35048"/>
                  </a:lnTo>
                  <a:lnTo>
                    <a:pt x="18285698" y="28061"/>
                  </a:lnTo>
                  <a:lnTo>
                    <a:pt x="18245482" y="22071"/>
                  </a:lnTo>
                  <a:lnTo>
                    <a:pt x="18203063" y="17000"/>
                  </a:lnTo>
                  <a:lnTo>
                    <a:pt x="18158350" y="12772"/>
                  </a:lnTo>
                  <a:lnTo>
                    <a:pt x="18111251" y="9311"/>
                  </a:lnTo>
                  <a:lnTo>
                    <a:pt x="18061674" y="6539"/>
                  </a:lnTo>
                  <a:lnTo>
                    <a:pt x="18009526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02" y="3279804"/>
              <a:ext cx="18433868" cy="570105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68452" y="240876"/>
            <a:ext cx="1156779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5" dirty="0"/>
              <a:t>A</a:t>
            </a:r>
            <a:r>
              <a:rPr spc="-640" dirty="0"/>
              <a:t> </a:t>
            </a:r>
            <a:r>
              <a:rPr spc="345" dirty="0"/>
              <a:t>P</a:t>
            </a:r>
            <a:r>
              <a:rPr spc="225" dirty="0"/>
              <a:t>y</a:t>
            </a:r>
            <a:r>
              <a:rPr spc="-390" dirty="0"/>
              <a:t>T</a:t>
            </a:r>
            <a:r>
              <a:rPr spc="225" dirty="0"/>
              <a:t>o</a:t>
            </a:r>
            <a:r>
              <a:rPr spc="114" dirty="0"/>
              <a:t>r</a:t>
            </a:r>
            <a:r>
              <a:rPr spc="225" dirty="0"/>
              <a:t>ch</a:t>
            </a:r>
            <a:r>
              <a:rPr spc="-625" dirty="0"/>
              <a:t> </a:t>
            </a:r>
            <a:r>
              <a:rPr spc="260" dirty="0"/>
              <a:t>workflow</a:t>
            </a:r>
          </a:p>
        </p:txBody>
      </p:sp>
      <p:sp>
        <p:nvSpPr>
          <p:cNvPr id="6" name="object 6"/>
          <p:cNvSpPr txBox="1"/>
          <p:nvPr/>
        </p:nvSpPr>
        <p:spPr>
          <a:xfrm rot="120000">
            <a:off x="12867510" y="1665090"/>
            <a:ext cx="3055436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00"/>
              </a:lnSpc>
            </a:pPr>
            <a:r>
              <a:rPr sz="3700" b="1" spc="-220" dirty="0">
                <a:solidFill>
                  <a:srgbClr val="FFFFFF"/>
                </a:solidFill>
                <a:latin typeface="Gill Sans MT"/>
                <a:cs typeface="Gill Sans MT"/>
              </a:rPr>
              <a:t>(one</a:t>
            </a:r>
            <a:r>
              <a:rPr sz="3700" b="1" spc="-85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700" b="1" spc="-65" dirty="0">
                <a:solidFill>
                  <a:srgbClr val="FFFFFF"/>
                </a:solidFill>
                <a:latin typeface="Gill Sans MT"/>
                <a:cs typeface="Gill Sans MT"/>
              </a:rPr>
              <a:t>of</a:t>
            </a:r>
            <a:r>
              <a:rPr sz="3700" b="1" spc="-17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3700" b="1" spc="120" dirty="0">
                <a:solidFill>
                  <a:srgbClr val="FFFFFF"/>
                </a:solidFill>
                <a:latin typeface="Gill Sans MT"/>
                <a:cs typeface="Gill Sans MT"/>
              </a:rPr>
              <a:t>many)</a:t>
            </a:r>
            <a:endParaRPr sz="3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1363</Words>
  <Application>Microsoft Office PowerPoint</Application>
  <PresentationFormat>Custom</PresentationFormat>
  <Paragraphs>251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Century Gothic</vt:lpstr>
      <vt:lpstr>Gill Sans MT</vt:lpstr>
      <vt:lpstr>Times New Roman</vt:lpstr>
      <vt:lpstr>Office Theme</vt:lpstr>
      <vt:lpstr>Model Deployment with</vt:lpstr>
      <vt:lpstr>Where can you get help?</vt:lpstr>
      <vt:lpstr>PowerPoint Presentation</vt:lpstr>
      <vt:lpstr>What is model deployment?</vt:lpstr>
      <vt:lpstr>“Why deploy machine learning models?”</vt:lpstr>
      <vt:lpstr>PowerPoint Presentation</vt:lpstr>
      <vt:lpstr>Three datasets</vt:lpstr>
      <vt:lpstr>Three datasets</vt:lpstr>
      <vt:lpstr>A PyTorch workflow</vt:lpstr>
      <vt:lpstr>A PyTorch workflow</vt:lpstr>
      <vt:lpstr>*</vt:lpstr>
      <vt:lpstr>A PyTorch workflow</vt:lpstr>
      <vt:lpstr>“What kinds of machine learning model deployments are there?”</vt:lpstr>
      <vt:lpstr>Deployment questions to ask</vt:lpstr>
      <vt:lpstr>Deployment questions to ask</vt:lpstr>
      <vt:lpstr>Where’s my model going to go?</vt:lpstr>
      <vt:lpstr>Where’s my model going to go?</vt:lpstr>
      <vt:lpstr>Deployment questions to ask</vt:lpstr>
      <vt:lpstr>How’s my model going to function?</vt:lpstr>
      <vt:lpstr>Places/tools to help deploy machine learning models</vt:lpstr>
      <vt:lpstr>What we’re doing</vt:lpstr>
      <vt:lpstr>What we’re doing</vt:lpstr>
      <vt:lpstr>What we’re going to cover</vt:lpstr>
      <vt:lpstr>Let’s code!</vt:lpstr>
      <vt:lpstr>FoodVision Mini Deployment Goals</vt:lpstr>
      <vt:lpstr>FoodVision Mini Deployment Experiments</vt:lpstr>
      <vt:lpstr>Gradio overview</vt:lpstr>
      <vt:lpstr>Gradio overview</vt:lpstr>
      <vt:lpstr>Performance vs. Speed trade-off</vt:lpstr>
      <vt:lpstr>FoodVision Mini -&gt; FoodVision Big</vt:lpstr>
      <vt:lpstr>Datasets we’re using/we’ve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09_pytorch_model_deployment</dc:title>
  <dc:creator>KHALIL, MOHAMED</dc:creator>
  <cp:lastModifiedBy>KHALIL, MOHAMED</cp:lastModifiedBy>
  <cp:revision>1</cp:revision>
  <dcterms:created xsi:type="dcterms:W3CDTF">2023-09-07T13:26:55Z</dcterms:created>
  <dcterms:modified xsi:type="dcterms:W3CDTF">2023-09-07T16:29:40Z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2022-08-26T00:00:00Z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2023-09-07T00:00:00Z</vt:filetime>
  </property>
  <property fmtid="{D5CDD505-2E9C-101B-9397-08002B2CF9AE}" pid="5" name="Producer">
    <vt:lpwstr>macOS Version 12.5 (Build 21G72) Quartz PDFContext</vt:lpwstr>
  </property>
</Properties>
</file>